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55"/>
  </p:notesMasterIdLst>
  <p:handoutMasterIdLst>
    <p:handoutMasterId r:id="rId56"/>
  </p:handoutMasterIdLst>
  <p:sldIdLst>
    <p:sldId id="256" r:id="rId2"/>
    <p:sldId id="281" r:id="rId3"/>
    <p:sldId id="277" r:id="rId4"/>
    <p:sldId id="282" r:id="rId5"/>
    <p:sldId id="279" r:id="rId6"/>
    <p:sldId id="280" r:id="rId7"/>
    <p:sldId id="283" r:id="rId8"/>
    <p:sldId id="284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299" r:id="rId22"/>
    <p:sldId id="300" r:id="rId23"/>
    <p:sldId id="278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4" r:id="rId33"/>
    <p:sldId id="293" r:id="rId34"/>
    <p:sldId id="295" r:id="rId35"/>
    <p:sldId id="296" r:id="rId36"/>
    <p:sldId id="297" r:id="rId37"/>
    <p:sldId id="298" r:id="rId38"/>
    <p:sldId id="301" r:id="rId39"/>
    <p:sldId id="302" r:id="rId40"/>
    <p:sldId id="304" r:id="rId41"/>
    <p:sldId id="303" r:id="rId42"/>
    <p:sldId id="305" r:id="rId43"/>
    <p:sldId id="307" r:id="rId44"/>
    <p:sldId id="306" r:id="rId45"/>
    <p:sldId id="308" r:id="rId46"/>
    <p:sldId id="309" r:id="rId47"/>
    <p:sldId id="310" r:id="rId48"/>
    <p:sldId id="311" r:id="rId49"/>
    <p:sldId id="312" r:id="rId50"/>
    <p:sldId id="316" r:id="rId51"/>
    <p:sldId id="313" r:id="rId52"/>
    <p:sldId id="314" r:id="rId53"/>
    <p:sldId id="315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C9C2"/>
    <a:srgbClr val="EDF9FD"/>
    <a:srgbClr val="996600"/>
    <a:srgbClr val="2B1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 autoAdjust="0"/>
  </p:normalViewPr>
  <p:slideViewPr>
    <p:cSldViewPr>
      <p:cViewPr varScale="1">
        <p:scale>
          <a:sx n="76" d="100"/>
          <a:sy n="76" d="100"/>
        </p:scale>
        <p:origin x="113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9BEC2-9E3C-4711-8C5A-7C6E9CBA1F65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F88F4-D818-4304-9ECA-AD8F57BDD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9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8828F-8E2A-4BC1-9C8F-028E5996C3E1}" type="datetimeFigureOut">
              <a:rPr lang="en-US" smtClean="0"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41301-6463-4C4E-90D8-ABC42BC6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5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2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41301-6463-4C4E-90D8-ABC42BC659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7346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648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268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377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99CD6-9361-4D3B-A275-BFA1CEC9A36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8497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481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97794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289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9/29/2018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4962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pPr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831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0147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C363497-E372-428A-95A5-3993D8FD55F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>
            <a:spLocks noChangeArrowheads="1"/>
          </p:cNvSpPr>
          <p:nvPr userDrawn="1"/>
        </p:nvSpPr>
        <p:spPr bwMode="gray">
          <a:xfrm>
            <a:off x="0" y="6537325"/>
            <a:ext cx="9144000" cy="334963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25000">
                <a:schemeClr val="accent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8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ransition spd="med">
    <p:pull/>
  </p:transition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416175"/>
            <a:ext cx="8839200" cy="1012825"/>
          </a:xfrm>
        </p:spPr>
        <p:txBody>
          <a:bodyPr>
            <a:normAutofit fontScale="90000"/>
          </a:bodyPr>
          <a:lstStyle/>
          <a:p>
            <a:r>
              <a:rPr lang="en-US" sz="5400" dirty="0" err="1" smtClean="0">
                <a:solidFill>
                  <a:srgbClr val="0070C0"/>
                </a:solidFill>
              </a:rPr>
              <a:t>Chương</a:t>
            </a:r>
            <a:r>
              <a:rPr lang="en-US" sz="5400" dirty="0" smtClean="0">
                <a:solidFill>
                  <a:srgbClr val="0070C0"/>
                </a:solidFill>
              </a:rPr>
              <a:t> 1</a:t>
            </a:r>
            <a:br>
              <a:rPr lang="en-US" sz="5400" dirty="0" smtClean="0">
                <a:solidFill>
                  <a:srgbClr val="0070C0"/>
                </a:solidFill>
              </a:rPr>
            </a:br>
            <a:r>
              <a:rPr lang="en-US" sz="5400" dirty="0" smtClean="0">
                <a:solidFill>
                  <a:srgbClr val="0070C0"/>
                </a:solidFill>
              </a:rPr>
              <a:t>GIỚI </a:t>
            </a:r>
            <a:r>
              <a:rPr lang="en-US" sz="5400" dirty="0" smtClean="0">
                <a:solidFill>
                  <a:srgbClr val="0070C0"/>
                </a:solidFill>
              </a:rPr>
              <a:t>THIỆU WINDOWS FORM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4724400"/>
            <a:ext cx="6172200" cy="381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endParaRPr lang="en-US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C2B8-D350-4AFF-947E-A2D5391CBB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Các</a:t>
            </a:r>
            <a:r>
              <a:rPr lang="en-US" altLang="en-US" dirty="0"/>
              <a:t> </a:t>
            </a:r>
            <a:r>
              <a:rPr lang="en-US" altLang="en-US" dirty="0" err="1"/>
              <a:t>thành</a:t>
            </a:r>
            <a:r>
              <a:rPr lang="en-US" altLang="en-US" dirty="0"/>
              <a:t> </a:t>
            </a:r>
            <a:r>
              <a:rPr lang="en-US" altLang="en-US" dirty="0" err="1"/>
              <a:t>phần</a:t>
            </a:r>
            <a:r>
              <a:rPr lang="en-US" altLang="en-US" dirty="0"/>
              <a:t> </a:t>
            </a:r>
            <a:r>
              <a:rPr lang="en-US" altLang="en-US" dirty="0" err="1"/>
              <a:t>giao</a:t>
            </a:r>
            <a:r>
              <a:rPr lang="en-US" altLang="en-US" dirty="0"/>
              <a:t> </a:t>
            </a:r>
            <a:r>
              <a:rPr lang="en-US" altLang="en-US" dirty="0" err="1"/>
              <a:t>diện</a:t>
            </a:r>
            <a:r>
              <a:rPr lang="en-US" altLang="en-US" dirty="0"/>
              <a:t> </a:t>
            </a:r>
            <a:r>
              <a:rPr lang="en-US" altLang="en-US" dirty="0" err="1"/>
              <a:t>của</a:t>
            </a:r>
            <a:r>
              <a:rPr lang="en-US" altLang="en-US" dirty="0"/>
              <a:t> </a:t>
            </a:r>
            <a:r>
              <a:rPr lang="en-US" altLang="en-US" dirty="0" err="1"/>
              <a:t>VS.Net</a:t>
            </a:r>
            <a:r>
              <a:rPr lang="en-US" altLang="en-US" dirty="0"/>
              <a:t>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Chạy</a:t>
            </a:r>
            <a:r>
              <a:rPr lang="en-US" altLang="en-US" dirty="0"/>
              <a:t> </a:t>
            </a:r>
            <a:r>
              <a:rPr lang="en-US" altLang="en-US" dirty="0" err="1"/>
              <a:t>phần</a:t>
            </a:r>
            <a:r>
              <a:rPr lang="en-US" altLang="en-US" dirty="0"/>
              <a:t> </a:t>
            </a:r>
            <a:r>
              <a:rPr lang="en-US" altLang="en-US" dirty="0" err="1"/>
              <a:t>mềm</a:t>
            </a:r>
            <a:r>
              <a:rPr lang="en-US" altLang="en-US" dirty="0"/>
              <a:t> VS 2010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370858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2.Tổng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.Net</a:t>
            </a:r>
            <a:r>
              <a:rPr lang="en-US" altLang="en-US" dirty="0"/>
              <a:t>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en-US" dirty="0"/>
              <a:t>Framework là một tập hợp các thư viện để hỗ trợ cho người lập trình. </a:t>
            </a:r>
          </a:p>
          <a:p>
            <a:r>
              <a:rPr lang="vi-VN" altLang="en-US" dirty="0"/>
              <a:t>Mỗi Framework được tạo ra có một kiến trúc khác nhau </a:t>
            </a:r>
            <a:endParaRPr lang="en-US" altLang="en-US" dirty="0"/>
          </a:p>
          <a:p>
            <a:r>
              <a:rPr lang="vi-VN" altLang="en-US" dirty="0"/>
              <a:t>LTV phải tuân theo kiến trúc đó </a:t>
            </a:r>
          </a:p>
          <a:p>
            <a:r>
              <a:rPr lang="vi-VN" altLang="en-US" dirty="0"/>
              <a:t>NET Framework là thư viện tài nguyên của Microsoft, hỗ trợ cho các lập trình viên trong nhiều yêu cầu khác nhau.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20475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381" y="990600"/>
            <a:ext cx="7469237" cy="213412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99" y="3150125"/>
            <a:ext cx="4191000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3162825"/>
            <a:ext cx="3551237" cy="358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4413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3.Cấu </a:t>
            </a:r>
            <a:r>
              <a:rPr lang="en-US" altLang="en-US" dirty="0" err="1"/>
              <a:t>trúc</a:t>
            </a:r>
            <a:r>
              <a:rPr lang="en-US" altLang="en-US" dirty="0"/>
              <a:t> </a:t>
            </a:r>
            <a:r>
              <a:rPr lang="en-US" altLang="en-US" dirty="0" err="1"/>
              <a:t>.Net</a:t>
            </a:r>
            <a:r>
              <a:rPr lang="en-US" altLang="en-US" dirty="0"/>
              <a:t>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Các</a:t>
            </a:r>
            <a:r>
              <a:rPr lang="en-US" altLang="en-US" dirty="0"/>
              <a:t> </a:t>
            </a:r>
            <a:r>
              <a:rPr lang="en-US" altLang="en-US" dirty="0" err="1"/>
              <a:t>ngôn</a:t>
            </a:r>
            <a:r>
              <a:rPr lang="en-US" altLang="en-US" dirty="0"/>
              <a:t> </a:t>
            </a:r>
            <a:r>
              <a:rPr lang="en-US" altLang="en-US" dirty="0" err="1"/>
              <a:t>ngữ</a:t>
            </a:r>
            <a:r>
              <a:rPr lang="en-US" altLang="en-US" dirty="0"/>
              <a:t> : C#, </a:t>
            </a:r>
            <a:r>
              <a:rPr lang="en-US" altLang="en-US" dirty="0" err="1"/>
              <a:t>VB.Net</a:t>
            </a:r>
            <a:r>
              <a:rPr lang="en-US" altLang="en-US" dirty="0"/>
              <a:t>, J#, F#, VC++… </a:t>
            </a:r>
          </a:p>
          <a:p>
            <a:r>
              <a:rPr lang="en-US" altLang="en-US" dirty="0" err="1"/>
              <a:t>Công</a:t>
            </a:r>
            <a:r>
              <a:rPr lang="en-US" altLang="en-US" dirty="0"/>
              <a:t> </a:t>
            </a:r>
            <a:r>
              <a:rPr lang="en-US" altLang="en-US" dirty="0" err="1"/>
              <a:t>cụ</a:t>
            </a:r>
            <a:r>
              <a:rPr lang="en-US" altLang="en-US" dirty="0"/>
              <a:t> </a:t>
            </a:r>
            <a:r>
              <a:rPr lang="en-US" altLang="en-US" dirty="0" err="1"/>
              <a:t>phát</a:t>
            </a:r>
            <a:r>
              <a:rPr lang="en-US" altLang="en-US" dirty="0"/>
              <a:t> </a:t>
            </a:r>
            <a:r>
              <a:rPr lang="en-US" altLang="en-US" dirty="0" err="1"/>
              <a:t>triển</a:t>
            </a:r>
            <a:r>
              <a:rPr lang="en-US" altLang="en-US" dirty="0"/>
              <a:t> Visual Studio </a:t>
            </a:r>
          </a:p>
          <a:p>
            <a:r>
              <a:rPr lang="en-US" altLang="en-US" dirty="0" err="1"/>
              <a:t>Lớp</a:t>
            </a:r>
            <a:r>
              <a:rPr lang="en-US" altLang="en-US" dirty="0"/>
              <a:t> </a:t>
            </a:r>
            <a:r>
              <a:rPr lang="en-US" altLang="en-US" dirty="0" err="1"/>
              <a:t>đặc</a:t>
            </a:r>
            <a:r>
              <a:rPr lang="en-US" altLang="en-US" dirty="0"/>
              <a:t> </a:t>
            </a:r>
            <a:r>
              <a:rPr lang="en-US" altLang="en-US" dirty="0" err="1"/>
              <a:t>tả</a:t>
            </a:r>
            <a:r>
              <a:rPr lang="en-US" altLang="en-US" dirty="0"/>
              <a:t> </a:t>
            </a:r>
            <a:r>
              <a:rPr lang="en-US" altLang="en-US" dirty="0" err="1"/>
              <a:t>ngôn</a:t>
            </a:r>
            <a:r>
              <a:rPr lang="en-US" altLang="en-US" dirty="0"/>
              <a:t> </a:t>
            </a:r>
            <a:r>
              <a:rPr lang="en-US" altLang="en-US" dirty="0" err="1"/>
              <a:t>ngữ</a:t>
            </a:r>
            <a:r>
              <a:rPr lang="en-US" altLang="en-US" dirty="0"/>
              <a:t> </a:t>
            </a:r>
            <a:r>
              <a:rPr lang="en-US" altLang="en-US" dirty="0" err="1"/>
              <a:t>dùng</a:t>
            </a:r>
            <a:r>
              <a:rPr lang="en-US" altLang="en-US" dirty="0"/>
              <a:t> </a:t>
            </a:r>
            <a:r>
              <a:rPr lang="en-US" altLang="en-US" dirty="0" err="1"/>
              <a:t>chung</a:t>
            </a:r>
            <a:r>
              <a:rPr lang="en-US" altLang="en-US" dirty="0"/>
              <a:t> (CLS) </a:t>
            </a:r>
          </a:p>
          <a:p>
            <a:r>
              <a:rPr lang="vi-VN" altLang="en-US" dirty="0"/>
              <a:t>Các thư viện đê phát triển ứng dụng </a:t>
            </a:r>
          </a:p>
          <a:p>
            <a:r>
              <a:rPr lang="en-US" altLang="en-US" dirty="0" err="1"/>
              <a:t>Bộ</a:t>
            </a:r>
            <a:r>
              <a:rPr lang="en-US" altLang="en-US" dirty="0"/>
              <a:t> </a:t>
            </a:r>
            <a:r>
              <a:rPr lang="en-US" altLang="en-US" dirty="0" err="1"/>
              <a:t>thực</a:t>
            </a:r>
            <a:r>
              <a:rPr lang="en-US" altLang="en-US" dirty="0"/>
              <a:t> </a:t>
            </a:r>
            <a:r>
              <a:rPr lang="en-US" altLang="en-US" dirty="0" err="1"/>
              <a:t>thi</a:t>
            </a:r>
            <a:r>
              <a:rPr lang="en-US" altLang="en-US" dirty="0"/>
              <a:t> </a:t>
            </a:r>
            <a:r>
              <a:rPr lang="en-US" altLang="en-US" dirty="0" err="1"/>
              <a:t>ngôn</a:t>
            </a:r>
            <a:r>
              <a:rPr lang="en-US" altLang="en-US" dirty="0"/>
              <a:t> </a:t>
            </a:r>
            <a:r>
              <a:rPr lang="en-US" altLang="en-US" dirty="0" err="1"/>
              <a:t>ngữ</a:t>
            </a:r>
            <a:r>
              <a:rPr lang="en-US" altLang="en-US" dirty="0"/>
              <a:t> </a:t>
            </a:r>
            <a:r>
              <a:rPr lang="en-US" altLang="en-US" dirty="0" err="1"/>
              <a:t>dùng</a:t>
            </a:r>
            <a:r>
              <a:rPr lang="en-US" altLang="en-US" dirty="0"/>
              <a:t> </a:t>
            </a:r>
            <a:r>
              <a:rPr lang="en-US" altLang="en-US" dirty="0" err="1"/>
              <a:t>chung</a:t>
            </a:r>
            <a:r>
              <a:rPr lang="en-US" altLang="en-US" dirty="0"/>
              <a:t> (CLR)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634937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en-US" dirty="0"/>
              <a:t>Chương trình được biên dịch thành ngôn ngữ trung gian (MSIL - Microsoft Intermediate Language), sau đó chúng được CLR thực thi. </a:t>
            </a:r>
          </a:p>
          <a:p>
            <a:r>
              <a:rPr lang="en-US" altLang="en-US" dirty="0"/>
              <a:t>C</a:t>
            </a:r>
            <a:r>
              <a:rPr lang="vi-VN" altLang="en-US" dirty="0"/>
              <a:t>ommon Language Runtime - CLR, nền tảng hướng đối tượng cho phát triển ứng dụng Windows và Web mà các ngôn ngữ có thể chia sẻ sử dụng. </a:t>
            </a:r>
          </a:p>
          <a:p>
            <a:r>
              <a:rPr lang="en-US" altLang="en-US" dirty="0" err="1"/>
              <a:t>Bộ</a:t>
            </a:r>
            <a:r>
              <a:rPr lang="en-US" altLang="en-US" dirty="0"/>
              <a:t> </a:t>
            </a:r>
            <a:r>
              <a:rPr lang="en-US" altLang="en-US" dirty="0" err="1"/>
              <a:t>thư</a:t>
            </a:r>
            <a:r>
              <a:rPr lang="en-US" altLang="en-US" dirty="0"/>
              <a:t> </a:t>
            </a:r>
            <a:r>
              <a:rPr lang="en-US" altLang="en-US" dirty="0" err="1"/>
              <a:t>viện</a:t>
            </a:r>
            <a:r>
              <a:rPr lang="en-US" altLang="en-US" dirty="0"/>
              <a:t> Framework Class Library - FCL.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054410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altLang="en-US" dirty="0"/>
              <a:t>Common Language Runtime - CLR, nền tảng hướng đối tượng cho phát triển ứng dụng Windows và Web mà các ngôn ngữ có thể chia sẻ sử dụng. </a:t>
            </a:r>
          </a:p>
          <a:p>
            <a:r>
              <a:rPr lang="en-US" altLang="en-US" dirty="0" err="1"/>
              <a:t>Bộ</a:t>
            </a:r>
            <a:r>
              <a:rPr lang="en-US" altLang="en-US" dirty="0"/>
              <a:t> </a:t>
            </a:r>
            <a:r>
              <a:rPr lang="en-US" altLang="en-US" dirty="0" err="1"/>
              <a:t>thư</a:t>
            </a:r>
            <a:r>
              <a:rPr lang="en-US" altLang="en-US" dirty="0"/>
              <a:t> </a:t>
            </a:r>
            <a:r>
              <a:rPr lang="en-US" altLang="en-US" dirty="0" err="1"/>
              <a:t>viện</a:t>
            </a:r>
            <a:r>
              <a:rPr lang="en-US" altLang="en-US" dirty="0"/>
              <a:t> Framework Class Library - FCL. </a:t>
            </a:r>
          </a:p>
          <a:p>
            <a:endParaRPr lang="en-US" alt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70339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988219"/>
            <a:ext cx="4038600" cy="524827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1600200"/>
            <a:ext cx="403066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442128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76" y="1846263"/>
            <a:ext cx="3494097" cy="402272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1215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4.Tạo </a:t>
            </a:r>
            <a:r>
              <a:rPr lang="en-US" altLang="en-US" dirty="0" err="1"/>
              <a:t>ứng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</a:t>
            </a:r>
            <a:r>
              <a:rPr lang="en-US" altLang="en-US" dirty="0" err="1"/>
              <a:t>đầu</a:t>
            </a:r>
            <a:r>
              <a:rPr lang="en-US" altLang="en-US" dirty="0"/>
              <a:t> </a:t>
            </a:r>
            <a:r>
              <a:rPr lang="en-US" altLang="en-US" dirty="0" err="1"/>
              <a:t>tiên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Cách</a:t>
            </a:r>
            <a:r>
              <a:rPr lang="en-US" altLang="en-US" dirty="0"/>
              <a:t> </a:t>
            </a:r>
            <a:r>
              <a:rPr lang="en-US" altLang="en-US" dirty="0" err="1"/>
              <a:t>đặt</a:t>
            </a:r>
            <a:r>
              <a:rPr lang="en-US" altLang="en-US" dirty="0"/>
              <a:t> </a:t>
            </a:r>
            <a:r>
              <a:rPr lang="en-US" altLang="en-US" dirty="0" err="1"/>
              <a:t>tên</a:t>
            </a:r>
            <a:r>
              <a:rPr lang="en-US" altLang="en-US" dirty="0"/>
              <a:t> </a:t>
            </a:r>
            <a:r>
              <a:rPr lang="en-US" altLang="en-US" dirty="0" err="1"/>
              <a:t>cho</a:t>
            </a:r>
            <a:r>
              <a:rPr lang="en-US" altLang="en-US" dirty="0"/>
              <a:t> </a:t>
            </a:r>
            <a:r>
              <a:rPr lang="en-US" altLang="en-US" dirty="0" smtClean="0"/>
              <a:t>control</a:t>
            </a:r>
          </a:p>
          <a:p>
            <a:pPr lvl="1"/>
            <a:r>
              <a:rPr lang="en-US" altLang="en-US" dirty="0"/>
              <a:t>Label (</a:t>
            </a:r>
            <a:r>
              <a:rPr lang="en-US" altLang="en-US" dirty="0" err="1"/>
              <a:t>Nhãn</a:t>
            </a:r>
            <a:r>
              <a:rPr lang="en-US" altLang="en-US" dirty="0"/>
              <a:t>) </a:t>
            </a:r>
            <a:r>
              <a:rPr lang="en-US" altLang="en-US" dirty="0" err="1"/>
              <a:t>lbl</a:t>
            </a:r>
            <a:endParaRPr lang="en-US" altLang="en-US" dirty="0"/>
          </a:p>
          <a:p>
            <a:pPr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	− </a:t>
            </a:r>
            <a:r>
              <a:rPr lang="en-US" altLang="en-US" dirty="0" err="1" smtClean="0"/>
              <a:t>Dùng</a:t>
            </a:r>
            <a:r>
              <a:rPr lang="en-US" altLang="en-US" dirty="0" smtClean="0"/>
              <a:t> </a:t>
            </a:r>
            <a:r>
              <a:rPr lang="en-US" altLang="en-US" dirty="0" err="1"/>
              <a:t>thể</a:t>
            </a:r>
            <a:r>
              <a:rPr lang="en-US" altLang="en-US" dirty="0"/>
              <a:t> </a:t>
            </a:r>
            <a:r>
              <a:rPr lang="en-US" altLang="en-US" dirty="0" err="1"/>
              <a:t>hiện</a:t>
            </a:r>
            <a:r>
              <a:rPr lang="en-US" altLang="en-US" dirty="0"/>
              <a:t> </a:t>
            </a:r>
            <a:r>
              <a:rPr lang="en-US" altLang="en-US" dirty="0" err="1"/>
              <a:t>nhãn</a:t>
            </a:r>
            <a:r>
              <a:rPr lang="en-US" altLang="en-US" dirty="0"/>
              <a:t>, </a:t>
            </a:r>
            <a:r>
              <a:rPr lang="en-US" altLang="en-US" dirty="0" err="1"/>
              <a:t>tiêu</a:t>
            </a:r>
            <a:r>
              <a:rPr lang="en-US" altLang="en-US" dirty="0"/>
              <a:t> </a:t>
            </a:r>
            <a:r>
              <a:rPr lang="en-US" altLang="en-US" dirty="0" err="1"/>
              <a:t>đề</a:t>
            </a:r>
            <a:endParaRPr lang="en-US" altLang="en-US" dirty="0"/>
          </a:p>
          <a:p>
            <a:pPr lvl="1"/>
            <a:r>
              <a:rPr lang="en-US" altLang="en-US" dirty="0" err="1"/>
              <a:t>TextBox</a:t>
            </a:r>
            <a:r>
              <a:rPr lang="en-US" altLang="en-US" dirty="0"/>
              <a:t> (</a:t>
            </a:r>
            <a:r>
              <a:rPr lang="en-US" altLang="en-US" dirty="0" err="1"/>
              <a:t>Hộp</a:t>
            </a:r>
            <a:r>
              <a:rPr lang="en-US" altLang="en-US" dirty="0"/>
              <a:t> </a:t>
            </a:r>
            <a:r>
              <a:rPr lang="en-US" altLang="en-US" dirty="0" err="1"/>
              <a:t>văn</a:t>
            </a:r>
            <a:r>
              <a:rPr lang="en-US" altLang="en-US" dirty="0"/>
              <a:t> </a:t>
            </a:r>
            <a:r>
              <a:rPr lang="en-US" altLang="en-US" dirty="0" err="1"/>
              <a:t>bản</a:t>
            </a:r>
            <a:r>
              <a:rPr lang="en-US" altLang="en-US" dirty="0"/>
              <a:t>) txt</a:t>
            </a:r>
          </a:p>
          <a:p>
            <a:pPr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	− </a:t>
            </a:r>
            <a:r>
              <a:rPr lang="en-US" altLang="en-US" dirty="0"/>
              <a:t>Cho </a:t>
            </a:r>
            <a:r>
              <a:rPr lang="en-US" altLang="en-US" dirty="0" err="1"/>
              <a:t>phép</a:t>
            </a:r>
            <a:r>
              <a:rPr lang="en-US" altLang="en-US" dirty="0"/>
              <a:t> </a:t>
            </a:r>
            <a:r>
              <a:rPr lang="en-US" altLang="en-US" dirty="0" err="1"/>
              <a:t>thể</a:t>
            </a:r>
            <a:r>
              <a:rPr lang="en-US" altLang="en-US" dirty="0"/>
              <a:t> </a:t>
            </a:r>
            <a:r>
              <a:rPr lang="en-US" altLang="en-US" dirty="0" err="1"/>
              <a:t>hiện</a:t>
            </a:r>
            <a:r>
              <a:rPr lang="en-US" altLang="en-US" dirty="0"/>
              <a:t> </a:t>
            </a:r>
            <a:r>
              <a:rPr lang="en-US" altLang="en-US" dirty="0" err="1"/>
              <a:t>nội</a:t>
            </a:r>
            <a:r>
              <a:rPr lang="en-US" altLang="en-US" dirty="0"/>
              <a:t> dung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nhập</a:t>
            </a:r>
            <a:r>
              <a:rPr lang="en-US" altLang="en-US" dirty="0"/>
              <a:t> </a:t>
            </a:r>
            <a:r>
              <a:rPr lang="en-US" altLang="en-US" dirty="0" err="1"/>
              <a:t>dữ</a:t>
            </a:r>
            <a:r>
              <a:rPr lang="en-US" altLang="en-US" dirty="0"/>
              <a:t> </a:t>
            </a:r>
            <a:r>
              <a:rPr lang="en-US" altLang="en-US" dirty="0" err="1"/>
              <a:t>liệu</a:t>
            </a:r>
            <a:r>
              <a:rPr lang="en-US" altLang="en-US" dirty="0"/>
              <a:t>.</a:t>
            </a:r>
          </a:p>
          <a:p>
            <a:pPr lvl="1"/>
            <a:r>
              <a:rPr lang="en-US" altLang="en-US" dirty="0"/>
              <a:t>Button (</a:t>
            </a:r>
            <a:r>
              <a:rPr lang="en-US" altLang="en-US" dirty="0" err="1"/>
              <a:t>Nút</a:t>
            </a:r>
            <a:r>
              <a:rPr lang="en-US" altLang="en-US" dirty="0"/>
              <a:t> </a:t>
            </a:r>
            <a:r>
              <a:rPr lang="en-US" altLang="en-US" dirty="0" err="1"/>
              <a:t>lệnh</a:t>
            </a:r>
            <a:r>
              <a:rPr lang="en-US" altLang="en-US" dirty="0"/>
              <a:t>) </a:t>
            </a:r>
            <a:r>
              <a:rPr lang="en-US" altLang="en-US" dirty="0" err="1"/>
              <a:t>btn</a:t>
            </a:r>
            <a:endParaRPr lang="en-US" altLang="en-US" dirty="0"/>
          </a:p>
          <a:p>
            <a:pPr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	− </a:t>
            </a:r>
            <a:r>
              <a:rPr lang="en-US" altLang="en-US" dirty="0" err="1"/>
              <a:t>Dùng</a:t>
            </a:r>
            <a:r>
              <a:rPr lang="en-US" altLang="en-US" dirty="0"/>
              <a:t> </a:t>
            </a:r>
            <a:r>
              <a:rPr lang="en-US" altLang="en-US" dirty="0" err="1"/>
              <a:t>thực</a:t>
            </a:r>
            <a:r>
              <a:rPr lang="en-US" altLang="en-US" dirty="0"/>
              <a:t> </a:t>
            </a:r>
            <a:r>
              <a:rPr lang="en-US" altLang="en-US" dirty="0" err="1"/>
              <a:t>hiện</a:t>
            </a:r>
            <a:r>
              <a:rPr lang="en-US" altLang="en-US" dirty="0"/>
              <a:t> </a:t>
            </a:r>
            <a:r>
              <a:rPr lang="en-US" altLang="en-US" dirty="0" err="1"/>
              <a:t>xử</a:t>
            </a:r>
            <a:r>
              <a:rPr lang="en-US" altLang="en-US" dirty="0"/>
              <a:t> </a:t>
            </a:r>
            <a:r>
              <a:rPr lang="en-US" altLang="en-US" dirty="0" err="1"/>
              <a:t>lý</a:t>
            </a:r>
            <a:r>
              <a:rPr lang="en-US" altLang="en-US" dirty="0"/>
              <a:t> </a:t>
            </a:r>
            <a:r>
              <a:rPr lang="en-US" altLang="en-US" dirty="0" err="1"/>
              <a:t>khi</a:t>
            </a:r>
            <a:r>
              <a:rPr lang="en-US" altLang="en-US" dirty="0"/>
              <a:t> click </a:t>
            </a:r>
            <a:r>
              <a:rPr lang="en-US" altLang="en-US" dirty="0" err="1"/>
              <a:t>chọn</a:t>
            </a:r>
            <a:endParaRPr lang="en-US" alt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69368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Ví</a:t>
            </a:r>
            <a:r>
              <a:rPr lang="en-US" altLang="en-US" dirty="0"/>
              <a:t> </a:t>
            </a:r>
            <a:r>
              <a:rPr lang="en-US" altLang="en-US" dirty="0" err="1"/>
              <a:t>dụ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586740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4000" y="48768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Label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905000" y="3962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1676400" y="3352800"/>
            <a:ext cx="76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981200" y="2819400"/>
            <a:ext cx="30480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657600" y="48768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Textbox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4191000" y="4038600"/>
            <a:ext cx="228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>
            <a:off x="3962400" y="3276600"/>
            <a:ext cx="76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4495800" y="26670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019800" y="48006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Các Button</a:t>
            </a: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 flipH="1">
            <a:off x="6324600" y="4191000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9947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Mục tiêu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85298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</a:pPr>
            <a:r>
              <a:rPr lang="en-US" altLang="en-US" dirty="0"/>
              <a:t>1.Cài </a:t>
            </a:r>
            <a:r>
              <a:rPr lang="en-US" altLang="en-US" dirty="0" err="1"/>
              <a:t>đặt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sử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Visual Studio .NET</a:t>
            </a:r>
          </a:p>
          <a:p>
            <a:pPr marL="0" indent="0">
              <a:buFontTx/>
              <a:buNone/>
            </a:pPr>
            <a:r>
              <a:rPr lang="en-US" altLang="en-US" dirty="0"/>
              <a:t>2.Tổng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.Net</a:t>
            </a:r>
            <a:r>
              <a:rPr lang="en-US" altLang="en-US" dirty="0"/>
              <a:t> Framework</a:t>
            </a:r>
          </a:p>
          <a:p>
            <a:pPr marL="0" indent="0">
              <a:buFontTx/>
              <a:buNone/>
            </a:pPr>
            <a:r>
              <a:rPr lang="en-US" altLang="en-US" dirty="0"/>
              <a:t>3.Cấu </a:t>
            </a:r>
            <a:r>
              <a:rPr lang="en-US" altLang="en-US" dirty="0" err="1"/>
              <a:t>trúc</a:t>
            </a:r>
            <a:r>
              <a:rPr lang="en-US" altLang="en-US" dirty="0"/>
              <a:t> </a:t>
            </a:r>
            <a:r>
              <a:rPr lang="en-US" altLang="en-US" dirty="0" err="1"/>
              <a:t>.Net</a:t>
            </a:r>
            <a:r>
              <a:rPr lang="en-US" altLang="en-US" dirty="0"/>
              <a:t> Framework</a:t>
            </a:r>
          </a:p>
          <a:p>
            <a:pPr marL="0" indent="0">
              <a:buFontTx/>
              <a:buNone/>
            </a:pPr>
            <a:r>
              <a:rPr lang="en-US" altLang="en-US" dirty="0"/>
              <a:t>4.Tạo </a:t>
            </a:r>
            <a:r>
              <a:rPr lang="en-US" altLang="en-US" dirty="0" err="1"/>
              <a:t>ứng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</a:t>
            </a:r>
            <a:r>
              <a:rPr lang="en-US" altLang="en-US" dirty="0" err="1"/>
              <a:t>đầu</a:t>
            </a:r>
            <a:r>
              <a:rPr lang="en-US" altLang="en-US" dirty="0"/>
              <a:t> </a:t>
            </a:r>
            <a:r>
              <a:rPr lang="en-US" altLang="en-US" dirty="0" err="1"/>
              <a:t>tiên</a:t>
            </a: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5. </a:t>
            </a:r>
            <a:r>
              <a:rPr lang="en-US" altLang="en-US" dirty="0" err="1"/>
              <a:t>Giới</a:t>
            </a:r>
            <a:r>
              <a:rPr lang="en-US" altLang="en-US" dirty="0"/>
              <a:t> </a:t>
            </a:r>
            <a:r>
              <a:rPr lang="en-US" altLang="en-US" dirty="0" err="1"/>
              <a:t>thiệu</a:t>
            </a:r>
            <a:r>
              <a:rPr lang="en-US" altLang="en-US" dirty="0"/>
              <a:t> Windows Forms</a:t>
            </a:r>
          </a:p>
          <a:p>
            <a:pPr marL="0" indent="0">
              <a:buFontTx/>
              <a:buNone/>
            </a:pPr>
            <a:r>
              <a:rPr lang="en-US" altLang="en-US" dirty="0"/>
              <a:t>6. </a:t>
            </a:r>
            <a:r>
              <a:rPr lang="en-US" altLang="en-US" dirty="0" err="1"/>
              <a:t>Ứng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Windows Forms</a:t>
            </a:r>
          </a:p>
          <a:p>
            <a:pPr marL="0" indent="0">
              <a:buFontTx/>
              <a:buNone/>
            </a:pPr>
            <a:r>
              <a:rPr lang="en-US" altLang="en-US" dirty="0"/>
              <a:t>7.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gian</a:t>
            </a:r>
            <a:r>
              <a:rPr lang="en-US" altLang="en-US" dirty="0"/>
              <a:t> </a:t>
            </a:r>
            <a:r>
              <a:rPr lang="en-US" altLang="en-US" dirty="0" err="1"/>
              <a:t>tên</a:t>
            </a: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8. </a:t>
            </a:r>
            <a:r>
              <a:rPr lang="en-US" altLang="en-US" dirty="0" err="1"/>
              <a:t>Trình</a:t>
            </a:r>
            <a:r>
              <a:rPr lang="en-US" altLang="en-US" dirty="0"/>
              <a:t> </a:t>
            </a:r>
            <a:r>
              <a:rPr lang="en-US" altLang="en-US" dirty="0" err="1"/>
              <a:t>đơn</a:t>
            </a:r>
            <a:r>
              <a:rPr lang="en-US" altLang="en-US" dirty="0"/>
              <a:t> Project</a:t>
            </a:r>
          </a:p>
          <a:p>
            <a:pPr marL="0" indent="0">
              <a:buFontTx/>
              <a:buNone/>
            </a:pPr>
            <a:r>
              <a:rPr lang="en-US" altLang="en-US" dirty="0"/>
              <a:t>9. </a:t>
            </a:r>
            <a:r>
              <a:rPr lang="en-US" altLang="en-US" dirty="0" err="1"/>
              <a:t>Thanh</a:t>
            </a:r>
            <a:r>
              <a:rPr lang="en-US" altLang="en-US" dirty="0"/>
              <a:t> </a:t>
            </a:r>
            <a:r>
              <a:rPr lang="en-US" altLang="en-US" dirty="0" err="1"/>
              <a:t>công</a:t>
            </a:r>
            <a:r>
              <a:rPr lang="en-US" altLang="en-US" dirty="0"/>
              <a:t> </a:t>
            </a:r>
            <a:r>
              <a:rPr lang="en-US" altLang="en-US" dirty="0" err="1"/>
              <a:t>cụ</a:t>
            </a: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10. </a:t>
            </a:r>
            <a:r>
              <a:rPr lang="en-US" altLang="en-US" dirty="0" err="1"/>
              <a:t>Định</a:t>
            </a:r>
            <a:r>
              <a:rPr lang="en-US" altLang="en-US" dirty="0"/>
              <a:t> </a:t>
            </a:r>
            <a:r>
              <a:rPr lang="en-US" altLang="en-US" dirty="0" err="1"/>
              <a:t>dạng</a:t>
            </a:r>
            <a:r>
              <a:rPr lang="en-US" altLang="en-US" dirty="0"/>
              <a:t> </a:t>
            </a:r>
            <a:r>
              <a:rPr lang="en-US" altLang="en-US" dirty="0" err="1"/>
              <a:t>mã</a:t>
            </a:r>
            <a:r>
              <a:rPr lang="en-US" altLang="en-US" dirty="0"/>
              <a:t> C#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vi-VN" b="0" dirty="0" smtClean="0"/>
              <a:t> </a:t>
            </a:r>
            <a:endParaRPr lang="vi-VN" b="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5634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2681287"/>
          </a:xfrm>
        </p:spPr>
        <p:txBody>
          <a:bodyPr/>
          <a:lstStyle/>
          <a:p>
            <a:r>
              <a:rPr lang="en-US" altLang="en-US" dirty="0" err="1"/>
              <a:t>Yêu</a:t>
            </a:r>
            <a:r>
              <a:rPr lang="en-US" altLang="en-US" dirty="0"/>
              <a:t> </a:t>
            </a:r>
            <a:r>
              <a:rPr lang="en-US" altLang="en-US" dirty="0" err="1"/>
              <a:t>cầu</a:t>
            </a:r>
            <a:r>
              <a:rPr lang="en-US" altLang="en-US" dirty="0"/>
              <a:t>:</a:t>
            </a:r>
          </a:p>
          <a:p>
            <a:pPr>
              <a:buNone/>
            </a:pPr>
            <a:r>
              <a:rPr lang="en-US" altLang="en-US" dirty="0"/>
              <a:t>	− </a:t>
            </a:r>
            <a:r>
              <a:rPr lang="en-US" altLang="en-US" dirty="0" err="1"/>
              <a:t>Tạo</a:t>
            </a:r>
            <a:r>
              <a:rPr lang="en-US" altLang="en-US" dirty="0"/>
              <a:t> form </a:t>
            </a:r>
            <a:r>
              <a:rPr lang="en-US" altLang="en-US" dirty="0" err="1"/>
              <a:t>ứng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</a:t>
            </a:r>
            <a:r>
              <a:rPr lang="en-US" altLang="en-US" dirty="0" err="1"/>
              <a:t>đầu</a:t>
            </a:r>
            <a:r>
              <a:rPr lang="en-US" altLang="en-US" dirty="0"/>
              <a:t> </a:t>
            </a:r>
            <a:r>
              <a:rPr lang="en-US" altLang="en-US" dirty="0" err="1"/>
              <a:t>tiên</a:t>
            </a:r>
            <a:endParaRPr lang="en-US" altLang="en-US" dirty="0"/>
          </a:p>
          <a:p>
            <a:pPr>
              <a:buNone/>
            </a:pPr>
            <a:r>
              <a:rPr lang="en-US" altLang="en-US" dirty="0"/>
              <a:t>	− </a:t>
            </a:r>
            <a:r>
              <a:rPr lang="en-US" altLang="en-US" dirty="0" err="1"/>
              <a:t>Sử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Label </a:t>
            </a:r>
            <a:r>
              <a:rPr lang="en-US" altLang="en-US" dirty="0" err="1"/>
              <a:t>để</a:t>
            </a:r>
            <a:r>
              <a:rPr lang="en-US" altLang="en-US" dirty="0"/>
              <a:t> </a:t>
            </a:r>
            <a:r>
              <a:rPr lang="en-US" altLang="en-US" dirty="0" err="1"/>
              <a:t>hiển</a:t>
            </a:r>
            <a:r>
              <a:rPr lang="en-US" altLang="en-US" dirty="0"/>
              <a:t> </a:t>
            </a:r>
            <a:r>
              <a:rPr lang="en-US" altLang="en-US" dirty="0" err="1"/>
              <a:t>thị</a:t>
            </a:r>
            <a:r>
              <a:rPr lang="en-US" altLang="en-US" dirty="0"/>
              <a:t> </a:t>
            </a:r>
            <a:r>
              <a:rPr lang="en-US" altLang="en-US" dirty="0" err="1"/>
              <a:t>câu</a:t>
            </a:r>
            <a:r>
              <a:rPr lang="en-US" altLang="en-US" dirty="0"/>
              <a:t> </a:t>
            </a:r>
            <a:r>
              <a:rPr lang="en-US" altLang="en-US" dirty="0" err="1"/>
              <a:t>chào</a:t>
            </a:r>
            <a:endParaRPr lang="en-US" altLang="en-US" dirty="0"/>
          </a:p>
          <a:p>
            <a:pPr>
              <a:buNone/>
            </a:pPr>
            <a:r>
              <a:rPr lang="en-US" altLang="en-US" dirty="0"/>
              <a:t>	− </a:t>
            </a:r>
            <a:r>
              <a:rPr lang="en-US" altLang="en-US" dirty="0" err="1"/>
              <a:t>Nút</a:t>
            </a:r>
            <a:r>
              <a:rPr lang="en-US" altLang="en-US" dirty="0"/>
              <a:t> </a:t>
            </a:r>
            <a:r>
              <a:rPr lang="en-US" altLang="en-US" dirty="0" err="1"/>
              <a:t>Chào</a:t>
            </a:r>
            <a:r>
              <a:rPr lang="en-US" altLang="en-US" dirty="0"/>
              <a:t>: </a:t>
            </a:r>
            <a:r>
              <a:rPr lang="en-US" altLang="en-US" dirty="0" err="1"/>
              <a:t>Xuất</a:t>
            </a:r>
            <a:r>
              <a:rPr lang="en-US" altLang="en-US" dirty="0"/>
              <a:t> </a:t>
            </a:r>
            <a:r>
              <a:rPr lang="en-US" altLang="en-US" dirty="0" err="1"/>
              <a:t>thông</a:t>
            </a:r>
            <a:r>
              <a:rPr lang="en-US" altLang="en-US" dirty="0"/>
              <a:t> </a:t>
            </a:r>
            <a:r>
              <a:rPr lang="en-US" altLang="en-US" dirty="0" err="1"/>
              <a:t>báo</a:t>
            </a:r>
            <a:r>
              <a:rPr lang="en-US" altLang="en-US" dirty="0"/>
              <a:t> (</a:t>
            </a:r>
            <a:r>
              <a:rPr lang="en-US" altLang="en-US" dirty="0" err="1"/>
              <a:t>MessageBox.Show</a:t>
            </a:r>
            <a:r>
              <a:rPr lang="en-US" altLang="en-US" dirty="0"/>
              <a:t>): </a:t>
            </a:r>
            <a:r>
              <a:rPr lang="en-US" altLang="en-US" dirty="0" err="1"/>
              <a:t>Chào</a:t>
            </a:r>
            <a:r>
              <a:rPr lang="en-US" altLang="en-US" dirty="0"/>
              <a:t> </a:t>
            </a:r>
            <a:r>
              <a:rPr lang="en-US" altLang="en-US" dirty="0" err="1"/>
              <a:t>các</a:t>
            </a:r>
            <a:r>
              <a:rPr lang="en-US" altLang="en-US" dirty="0"/>
              <a:t> </a:t>
            </a:r>
            <a:r>
              <a:rPr lang="en-US" altLang="en-US" dirty="0" err="1"/>
              <a:t>bạn</a:t>
            </a:r>
            <a:r>
              <a:rPr lang="en-US" altLang="en-US" dirty="0"/>
              <a:t>!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0" y="3500438"/>
            <a:ext cx="3482975" cy="1482725"/>
          </a:xfrm>
          <a:prstGeom prst="rect">
            <a:avLst/>
          </a:prstGeom>
          <a:noFill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5862638"/>
            <a:ext cx="1143000" cy="954088"/>
          </a:xfrm>
          <a:prstGeom prst="rect">
            <a:avLst/>
          </a:prstGeom>
          <a:noFill/>
        </p:spPr>
      </p:pic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4953000" y="4795838"/>
            <a:ext cx="6858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55583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5. GIỚI THIỆU WINDOWS FORMS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mtClean="0"/>
              <a:t>Các </a:t>
            </a:r>
            <a:r>
              <a:rPr lang="en-US"/>
              <a:t>loại ứng dụng C#</a:t>
            </a:r>
            <a:endParaRPr lang="en-US" b="0"/>
          </a:p>
          <a:p>
            <a:r>
              <a:rPr lang="vi-VN" smtClean="0"/>
              <a:t>Chương</a:t>
            </a:r>
            <a:r>
              <a:rPr lang="en-US" smtClean="0"/>
              <a:t> </a:t>
            </a:r>
            <a:r>
              <a:rPr lang="vi-VN" smtClean="0"/>
              <a:t>trình</a:t>
            </a:r>
            <a:r>
              <a:rPr lang="en-US" smtClean="0"/>
              <a:t> </a:t>
            </a:r>
            <a:r>
              <a:rPr lang="vi-VN" smtClean="0"/>
              <a:t>Console </a:t>
            </a:r>
            <a:r>
              <a:rPr lang="vi-VN"/>
              <a:t>(TUI)</a:t>
            </a:r>
            <a:endParaRPr lang="vi-VN" b="0"/>
          </a:p>
          <a:p>
            <a:pPr lvl="1"/>
            <a:r>
              <a:rPr lang="vi-VN" sz="2400" b="0" smtClean="0"/>
              <a:t>Giao</a:t>
            </a:r>
            <a:r>
              <a:rPr lang="en-US" sz="2400" b="0" smtClean="0"/>
              <a:t> </a:t>
            </a:r>
            <a:r>
              <a:rPr lang="vi-VN" sz="2400" b="0" smtClean="0"/>
              <a:t>tiếp</a:t>
            </a:r>
            <a:r>
              <a:rPr lang="en-US" sz="2400" b="0" smtClean="0"/>
              <a:t> </a:t>
            </a:r>
            <a:r>
              <a:rPr lang="vi-VN" sz="2400" b="0" smtClean="0"/>
              <a:t>với</a:t>
            </a:r>
            <a:r>
              <a:rPr lang="en-US" sz="2400" b="0" smtClean="0"/>
              <a:t> </a:t>
            </a:r>
            <a:r>
              <a:rPr lang="vi-VN" sz="2400" b="0" smtClean="0"/>
              <a:t>người</a:t>
            </a:r>
            <a:r>
              <a:rPr lang="en-US" sz="2400" b="0" smtClean="0"/>
              <a:t> </a:t>
            </a:r>
            <a:r>
              <a:rPr lang="vi-VN" sz="2400" b="0" smtClean="0"/>
              <a:t>dung</a:t>
            </a:r>
            <a:r>
              <a:rPr lang="en-US" sz="2400" b="0" smtClean="0"/>
              <a:t> </a:t>
            </a:r>
            <a:r>
              <a:rPr lang="vi-VN" sz="2400" b="0" smtClean="0"/>
              <a:t>bằng</a:t>
            </a:r>
            <a:r>
              <a:rPr lang="en-US" sz="2400" b="0" smtClean="0"/>
              <a:t> </a:t>
            </a:r>
            <a:r>
              <a:rPr lang="vi-VN" sz="2400" b="0" smtClean="0"/>
              <a:t>bàn</a:t>
            </a:r>
            <a:r>
              <a:rPr lang="en-US" sz="2400" b="0" smtClean="0"/>
              <a:t> </a:t>
            </a:r>
            <a:r>
              <a:rPr lang="vi-VN" sz="2400" b="0" smtClean="0"/>
              <a:t>phím</a:t>
            </a:r>
            <a:r>
              <a:rPr lang="en-US" sz="2400" b="0" smtClean="0"/>
              <a:t>.</a:t>
            </a:r>
            <a:endParaRPr lang="vi-VN" sz="2400" b="0"/>
          </a:p>
          <a:p>
            <a:pPr lvl="1"/>
            <a:r>
              <a:rPr lang="en-US" sz="2400" b="0" smtClean="0"/>
              <a:t>Không có giao diện đồ họa(GUI).</a:t>
            </a:r>
            <a:endParaRPr lang="en-US" sz="2400" b="0"/>
          </a:p>
          <a:p>
            <a:r>
              <a:rPr lang="vi-VN" smtClean="0"/>
              <a:t>Chương</a:t>
            </a:r>
            <a:r>
              <a:rPr lang="en-US" smtClean="0"/>
              <a:t> </a:t>
            </a:r>
            <a:r>
              <a:rPr lang="vi-VN" smtClean="0"/>
              <a:t>trình</a:t>
            </a:r>
            <a:r>
              <a:rPr lang="en-US" smtClean="0"/>
              <a:t> </a:t>
            </a:r>
            <a:r>
              <a:rPr lang="vi-VN" smtClean="0"/>
              <a:t>Windows Form</a:t>
            </a:r>
            <a:r>
              <a:rPr lang="en-US" smtClean="0"/>
              <a:t>s</a:t>
            </a:r>
            <a:endParaRPr lang="vi-VN" b="0"/>
          </a:p>
          <a:p>
            <a:pPr lvl="1"/>
            <a:r>
              <a:rPr lang="vi-VN" sz="2400" b="0" smtClean="0"/>
              <a:t>Giao</a:t>
            </a:r>
            <a:r>
              <a:rPr lang="en-US" sz="2400" b="0" smtClean="0"/>
              <a:t> </a:t>
            </a:r>
            <a:r>
              <a:rPr lang="vi-VN" sz="2400" b="0" smtClean="0"/>
              <a:t>tiếp</a:t>
            </a:r>
            <a:r>
              <a:rPr lang="en-US" sz="2400" b="0" smtClean="0"/>
              <a:t> </a:t>
            </a:r>
            <a:r>
              <a:rPr lang="vi-VN" sz="2400" b="0" smtClean="0"/>
              <a:t>với</a:t>
            </a:r>
            <a:r>
              <a:rPr lang="en-US" sz="2400" b="0" smtClean="0"/>
              <a:t> </a:t>
            </a:r>
            <a:r>
              <a:rPr lang="vi-VN" sz="2400" b="0" smtClean="0"/>
              <a:t>người</a:t>
            </a:r>
            <a:r>
              <a:rPr lang="en-US" sz="2400" b="0" smtClean="0"/>
              <a:t> </a:t>
            </a:r>
            <a:r>
              <a:rPr lang="vi-VN" sz="2400" b="0" smtClean="0"/>
              <a:t>dung</a:t>
            </a:r>
            <a:r>
              <a:rPr lang="en-US" sz="2400" b="0" smtClean="0"/>
              <a:t> </a:t>
            </a:r>
            <a:r>
              <a:rPr lang="vi-VN" sz="2400" b="0" smtClean="0"/>
              <a:t>bằng</a:t>
            </a:r>
            <a:r>
              <a:rPr lang="en-US" sz="2400" b="0" smtClean="0"/>
              <a:t> </a:t>
            </a:r>
            <a:r>
              <a:rPr lang="vi-VN" sz="2400" b="0" smtClean="0"/>
              <a:t>bàn</a:t>
            </a:r>
            <a:r>
              <a:rPr lang="en-US" sz="2400" b="0" smtClean="0"/>
              <a:t> </a:t>
            </a:r>
            <a:r>
              <a:rPr lang="vi-VN" sz="2400" b="0" smtClean="0"/>
              <a:t>phím</a:t>
            </a:r>
            <a:r>
              <a:rPr lang="en-US" sz="2400" b="0" smtClean="0"/>
              <a:t> </a:t>
            </a:r>
            <a:r>
              <a:rPr lang="vi-VN" sz="2400" b="0" smtClean="0"/>
              <a:t>và</a:t>
            </a:r>
            <a:r>
              <a:rPr lang="en-US" sz="2400" b="0" smtClean="0"/>
              <a:t> </a:t>
            </a:r>
            <a:r>
              <a:rPr lang="vi-VN" sz="2400" b="0" smtClean="0"/>
              <a:t>mouse</a:t>
            </a:r>
            <a:r>
              <a:rPr lang="en-US" sz="2400" b="0" smtClean="0"/>
              <a:t>.</a:t>
            </a:r>
            <a:endParaRPr lang="vi-VN" sz="2400" b="0"/>
          </a:p>
          <a:p>
            <a:pPr lvl="1"/>
            <a:r>
              <a:rPr lang="en-US" sz="2400" b="0" smtClean="0"/>
              <a:t>Có giao diện đồ họa và xử lý sự kiện.</a:t>
            </a:r>
            <a:endParaRPr lang="en-US" sz="2400" b="0"/>
          </a:p>
          <a:p>
            <a:r>
              <a:rPr lang="vi-VN" smtClean="0"/>
              <a:t>Chương</a:t>
            </a:r>
            <a:r>
              <a:rPr lang="en-US" smtClean="0"/>
              <a:t> </a:t>
            </a:r>
            <a:r>
              <a:rPr lang="vi-VN" smtClean="0"/>
              <a:t>trình</a:t>
            </a:r>
            <a:r>
              <a:rPr lang="en-US" smtClean="0"/>
              <a:t> </a:t>
            </a:r>
            <a:r>
              <a:rPr lang="vi-VN" smtClean="0"/>
              <a:t>Web Form</a:t>
            </a:r>
            <a:r>
              <a:rPr lang="en-US" smtClean="0"/>
              <a:t>s</a:t>
            </a:r>
            <a:endParaRPr lang="vi-VN" b="0"/>
          </a:p>
          <a:p>
            <a:pPr lvl="1" algn="just"/>
            <a:r>
              <a:rPr lang="vi-VN" sz="2400" b="0" smtClean="0"/>
              <a:t>Kết</a:t>
            </a:r>
            <a:r>
              <a:rPr lang="en-US" sz="2400" b="0" smtClean="0"/>
              <a:t> </a:t>
            </a:r>
            <a:r>
              <a:rPr lang="vi-VN" sz="2400" b="0" smtClean="0"/>
              <a:t>hợp</a:t>
            </a:r>
            <a:r>
              <a:rPr lang="en-US" sz="2400" b="0" smtClean="0"/>
              <a:t> </a:t>
            </a:r>
            <a:r>
              <a:rPr lang="vi-VN" sz="2400" b="0" smtClean="0"/>
              <a:t>với</a:t>
            </a:r>
            <a:r>
              <a:rPr lang="en-US" sz="2400" b="0" smtClean="0"/>
              <a:t> </a:t>
            </a:r>
            <a:r>
              <a:rPr lang="vi-VN" sz="2400" b="0" smtClean="0"/>
              <a:t>ASP.NET</a:t>
            </a:r>
            <a:r>
              <a:rPr lang="vi-VN" sz="2400" b="0"/>
              <a:t>, C# </a:t>
            </a:r>
            <a:r>
              <a:rPr lang="vi-VN" sz="2400" b="0" smtClean="0"/>
              <a:t>đóng</a:t>
            </a:r>
            <a:r>
              <a:rPr lang="en-US" sz="2400" b="0" smtClean="0"/>
              <a:t> </a:t>
            </a:r>
            <a:r>
              <a:rPr lang="vi-VN" sz="2400" b="0" smtClean="0"/>
              <a:t>vai trò</a:t>
            </a:r>
            <a:r>
              <a:rPr lang="en-US" sz="2400" b="0" smtClean="0"/>
              <a:t> </a:t>
            </a:r>
            <a:r>
              <a:rPr lang="vi-VN" sz="2400" b="0" smtClean="0"/>
              <a:t>xử</a:t>
            </a:r>
            <a:r>
              <a:rPr lang="en-US" sz="2400" b="0" smtClean="0"/>
              <a:t> </a:t>
            </a:r>
            <a:r>
              <a:rPr lang="vi-VN" sz="2400" b="0" smtClean="0"/>
              <a:t>lý</a:t>
            </a:r>
            <a:r>
              <a:rPr lang="en-US" sz="2400" b="0" smtClean="0"/>
              <a:t> </a:t>
            </a:r>
            <a:r>
              <a:rPr lang="vi-VN" sz="2400" b="0" smtClean="0"/>
              <a:t>bên</a:t>
            </a:r>
            <a:r>
              <a:rPr lang="en-US" sz="2400" b="0" smtClean="0"/>
              <a:t> </a:t>
            </a:r>
            <a:r>
              <a:rPr lang="vi-VN" sz="2400" b="0" smtClean="0"/>
              <a:t>dưới</a:t>
            </a:r>
            <a:r>
              <a:rPr lang="en-US" sz="2400" b="0" smtClean="0"/>
              <a:t> </a:t>
            </a:r>
            <a:r>
              <a:rPr lang="vi-VN" sz="2400" b="0" smtClean="0"/>
              <a:t>(underlying </a:t>
            </a:r>
            <a:r>
              <a:rPr lang="vi-VN" sz="2400" b="0"/>
              <a:t>code</a:t>
            </a:r>
            <a:r>
              <a:rPr lang="vi-VN" sz="2400" b="0" smtClean="0"/>
              <a:t>)</a:t>
            </a:r>
            <a:r>
              <a:rPr lang="en-US" sz="2400" b="0" smtClean="0"/>
              <a:t>.</a:t>
            </a:r>
            <a:endParaRPr lang="vi-VN" sz="2400" b="0"/>
          </a:p>
          <a:p>
            <a:pPr lvl="1"/>
            <a:r>
              <a:rPr lang="en-US" sz="2400" b="0" smtClean="0"/>
              <a:t>Có giao diện đồ họa và xử lý sự kiện. </a:t>
            </a:r>
            <a:endParaRPr lang="en-US" sz="2400" b="0"/>
          </a:p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311681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6. </a:t>
            </a: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windows form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Các </a:t>
            </a:r>
            <a:r>
              <a:rPr lang="en-US"/>
              <a:t>loại ứng dụng C#</a:t>
            </a:r>
            <a:endParaRPr lang="en-US" b="0"/>
          </a:p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74" y="1524000"/>
            <a:ext cx="4167441" cy="2096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667" y="1510748"/>
            <a:ext cx="4021333" cy="21092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2847" y="3994684"/>
            <a:ext cx="6319553" cy="197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775359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smtClean="0"/>
              <a:t>Môi </a:t>
            </a:r>
            <a:r>
              <a:rPr lang="vi-VN"/>
              <a:t>trường Windows</a:t>
            </a:r>
            <a:endParaRPr lang="vi-VN" b="0"/>
          </a:p>
          <a:p>
            <a:pPr lvl="1"/>
            <a:r>
              <a:rPr lang="en-US" b="0" smtClean="0"/>
              <a:t>Hệ </a:t>
            </a:r>
            <a:r>
              <a:rPr lang="en-US" b="0"/>
              <a:t>điều hành </a:t>
            </a:r>
            <a:r>
              <a:rPr lang="en-US" b="0">
                <a:solidFill>
                  <a:srgbClr val="FF0000"/>
                </a:solidFill>
              </a:rPr>
              <a:t>32/64</a:t>
            </a:r>
            <a:r>
              <a:rPr lang="en-US" b="0"/>
              <a:t> bits</a:t>
            </a:r>
          </a:p>
          <a:p>
            <a:pPr lvl="1"/>
            <a:r>
              <a:rPr lang="vi-VN" b="0" smtClean="0"/>
              <a:t>Giao </a:t>
            </a:r>
            <a:r>
              <a:rPr lang="vi-VN" b="0"/>
              <a:t>diện người dùng kiểu đồ họa (GUI)</a:t>
            </a:r>
          </a:p>
          <a:p>
            <a:pPr lvl="1"/>
            <a:r>
              <a:rPr lang="en-US" b="0" smtClean="0"/>
              <a:t>Đa nhiệm. </a:t>
            </a:r>
            <a:endParaRPr lang="en-US" b="0"/>
          </a:p>
          <a:p>
            <a:pPr algn="just"/>
            <a:r>
              <a:rPr lang="en-US" smtClean="0"/>
              <a:t>Các </a:t>
            </a:r>
            <a:r>
              <a:rPr lang="en-US"/>
              <a:t>ứng dụng Windows có giao diện thống nhất với cùng dáng vẻ:</a:t>
            </a:r>
            <a:endParaRPr lang="en-US" b="0"/>
          </a:p>
          <a:p>
            <a:pPr lvl="1"/>
            <a:r>
              <a:rPr lang="en-US" b="0" smtClean="0"/>
              <a:t>Một </a:t>
            </a:r>
            <a:r>
              <a:rPr lang="en-US" b="0"/>
              <a:t>cửa sổ hình chữ </a:t>
            </a:r>
            <a:r>
              <a:rPr lang="en-US" b="0" smtClean="0"/>
              <a:t>nhật.</a:t>
            </a:r>
            <a:endParaRPr lang="en-US" b="0"/>
          </a:p>
          <a:p>
            <a:pPr lvl="1"/>
            <a:r>
              <a:rPr lang="en-US"/>
              <a:t>T</a:t>
            </a:r>
            <a:r>
              <a:rPr lang="en-US" b="0" smtClean="0"/>
              <a:t>hanh </a:t>
            </a:r>
            <a:r>
              <a:rPr lang="en-US" b="0"/>
              <a:t>tiêu </a:t>
            </a:r>
            <a:r>
              <a:rPr lang="en-US" b="0" smtClean="0"/>
              <a:t>đề.</a:t>
            </a:r>
            <a:endParaRPr lang="en-US" b="0"/>
          </a:p>
          <a:p>
            <a:pPr lvl="1"/>
            <a:r>
              <a:rPr lang="en-US"/>
              <a:t>M</a:t>
            </a:r>
            <a:r>
              <a:rPr lang="vi-VN" b="0" smtClean="0"/>
              <a:t>enu</a:t>
            </a:r>
            <a:r>
              <a:rPr lang="vi-VN" b="0"/>
              <a:t>, hộp hội thoại, thanh </a:t>
            </a:r>
            <a:r>
              <a:rPr lang="vi-VN" b="0" smtClean="0"/>
              <a:t>trượt</a:t>
            </a:r>
            <a:r>
              <a:rPr lang="en-US" smtClean="0"/>
              <a:t>, …</a:t>
            </a:r>
            <a:endParaRPr lang="vi-VN" b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5791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33988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/>
              <a:t>Kiến trúc hướng thông </a:t>
            </a:r>
            <a:r>
              <a:rPr lang="vi-VN" smtClean="0"/>
              <a:t>điệp</a:t>
            </a:r>
            <a:endParaRPr lang="en-US" smtClean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vi-VN" b="0" smtClean="0"/>
              <a:t>Windows </a:t>
            </a:r>
            <a:r>
              <a:rPr lang="vi-VN" b="0"/>
              <a:t>và các ứng dụng Windows hoạt </a:t>
            </a:r>
            <a:r>
              <a:rPr lang="vi-VN" b="0" smtClean="0"/>
              <a:t>động</a:t>
            </a:r>
            <a:r>
              <a:rPr lang="en-US" b="0" smtClean="0"/>
              <a:t> </a:t>
            </a:r>
            <a:r>
              <a:rPr lang="vi-VN" b="0" smtClean="0"/>
              <a:t>theo </a:t>
            </a:r>
            <a:r>
              <a:rPr lang="vi-VN" b="0"/>
              <a:t>cơ chế truyền, nhận thông </a:t>
            </a:r>
            <a:r>
              <a:rPr lang="vi-VN" b="0" smtClean="0"/>
              <a:t>điệp</a:t>
            </a:r>
            <a:r>
              <a:rPr lang="en-US" b="0" smtClean="0"/>
              <a:t>.</a:t>
            </a:r>
            <a:endParaRPr lang="vi-VN" b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vi-VN" b="0" smtClean="0"/>
              <a:t>Các </a:t>
            </a:r>
            <a:r>
              <a:rPr lang="vi-VN" b="0"/>
              <a:t>hoạt động của chương trình thay đổi tuỳ theo thông điệp mà nó nhận </a:t>
            </a:r>
            <a:r>
              <a:rPr lang="vi-VN" b="0" smtClean="0"/>
              <a:t>được</a:t>
            </a:r>
            <a:r>
              <a:rPr lang="en-US" b="0" smtClean="0"/>
              <a:t>.</a:t>
            </a:r>
            <a:endParaRPr lang="vi-VN" b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vi-VN" b="0" smtClean="0"/>
              <a:t>Thông </a:t>
            </a:r>
            <a:r>
              <a:rPr lang="vi-VN" b="0"/>
              <a:t>điệp được gởi qua lại giữa ứng dụng và Windows, giữa các ứng dụng với </a:t>
            </a:r>
            <a:r>
              <a:rPr lang="vi-VN" b="0" smtClean="0"/>
              <a:t>nhau</a:t>
            </a:r>
            <a:r>
              <a:rPr lang="en-US" b="0" smtClean="0"/>
              <a:t>.</a:t>
            </a:r>
            <a:endParaRPr lang="vi-VN" b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vi-VN" b="0" smtClean="0"/>
              <a:t>Cửa </a:t>
            </a:r>
            <a:r>
              <a:rPr lang="vi-VN" b="0"/>
              <a:t>sổ ứng dụng tự động được </a:t>
            </a:r>
            <a:r>
              <a:rPr lang="vi-VN" b="0" smtClean="0"/>
              <a:t>vẽ</a:t>
            </a:r>
            <a:r>
              <a:rPr lang="en-US" b="0" smtClean="0"/>
              <a:t> </a:t>
            </a:r>
            <a:r>
              <a:rPr lang="vi-VN" b="0" smtClean="0"/>
              <a:t>lại </a:t>
            </a:r>
            <a:r>
              <a:rPr lang="vi-VN" b="0"/>
              <a:t>mỗi khi có sự thay đổi kích thước hay vùng bị che. Điều này được thực hiện nhờ hệ điều hành gởi thông điệp cho chương </a:t>
            </a:r>
            <a:r>
              <a:rPr lang="vi-VN" b="0" smtClean="0"/>
              <a:t>trình</a:t>
            </a:r>
            <a:r>
              <a:rPr lang="en-US" b="0" smtClean="0"/>
              <a:t>.</a:t>
            </a:r>
            <a:r>
              <a:rPr lang="vi-VN" b="0" smtClean="0"/>
              <a:t> </a:t>
            </a:r>
            <a:endParaRPr lang="vi-VN" b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b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64380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20580"/>
            <a:ext cx="8229600" cy="5327808"/>
          </a:xfrm>
        </p:spPr>
        <p:txBody>
          <a:bodyPr/>
          <a:lstStyle/>
          <a:p>
            <a:r>
              <a:rPr lang="en-US" smtClean="0"/>
              <a:t>Các </a:t>
            </a:r>
            <a:r>
              <a:rPr lang="en-US"/>
              <a:t>thành phần giao diện đồ họa -GUI </a:t>
            </a:r>
            <a:endParaRPr lang="en-US" b="0"/>
          </a:p>
          <a:p>
            <a:pPr lvl="1"/>
            <a:r>
              <a:rPr lang="en-US" sz="2400" b="0" smtClean="0"/>
              <a:t>GUI: </a:t>
            </a:r>
            <a:r>
              <a:rPr lang="en-US" sz="2400" b="0" u="sng" smtClean="0"/>
              <a:t>G</a:t>
            </a:r>
            <a:r>
              <a:rPr lang="en-US" sz="2400" b="0" smtClean="0"/>
              <a:t>raphics </a:t>
            </a:r>
            <a:r>
              <a:rPr lang="en-US" sz="2400" b="0" u="sng" smtClean="0"/>
              <a:t>U</a:t>
            </a:r>
            <a:r>
              <a:rPr lang="en-US" sz="2400" b="0" smtClean="0"/>
              <a:t>ser </a:t>
            </a:r>
            <a:r>
              <a:rPr lang="en-US" sz="2400" b="0" u="sng" smtClean="0"/>
              <a:t>I</a:t>
            </a:r>
            <a:r>
              <a:rPr lang="en-US" sz="2400" b="0" smtClean="0"/>
              <a:t>nterface</a:t>
            </a:r>
            <a:endParaRPr lang="en-US" sz="2400" b="0"/>
          </a:p>
          <a:p>
            <a:pPr lvl="1"/>
            <a:r>
              <a:rPr lang="vi-VN" sz="2400" b="0" smtClean="0"/>
              <a:t>Các</a:t>
            </a:r>
            <a:r>
              <a:rPr lang="en-US" sz="2400" b="0" smtClean="0"/>
              <a:t> </a:t>
            </a:r>
            <a:r>
              <a:rPr lang="vi-VN" sz="2400" b="0" smtClean="0"/>
              <a:t>dạng</a:t>
            </a:r>
            <a:r>
              <a:rPr lang="en-US" sz="2400" b="0" smtClean="0"/>
              <a:t> </a:t>
            </a:r>
            <a:r>
              <a:rPr lang="vi-VN" sz="2400" b="0" smtClean="0"/>
              <a:t>GUI</a:t>
            </a:r>
            <a:r>
              <a:rPr lang="en-US" sz="2400" b="0" smtClean="0"/>
              <a:t> </a:t>
            </a:r>
            <a:r>
              <a:rPr lang="vi-VN" sz="2400" b="0" smtClean="0"/>
              <a:t>cơ</a:t>
            </a:r>
            <a:r>
              <a:rPr lang="en-US" sz="2400" b="0" smtClean="0"/>
              <a:t> </a:t>
            </a:r>
            <a:r>
              <a:rPr lang="vi-VN" sz="2400" b="0" smtClean="0"/>
              <a:t>bản</a:t>
            </a:r>
            <a:endParaRPr lang="en-US" sz="2400" b="0"/>
          </a:p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51490" y="2219980"/>
            <a:ext cx="1208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Dialog 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0" y="2209800"/>
            <a:ext cx="782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SDI </a:t>
            </a:r>
          </a:p>
        </p:txBody>
      </p:sp>
      <p:sp>
        <p:nvSpPr>
          <p:cNvPr id="8" name="Rectangle 7"/>
          <p:cNvSpPr/>
          <p:nvPr/>
        </p:nvSpPr>
        <p:spPr>
          <a:xfrm>
            <a:off x="7086600" y="2209800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MDI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839225"/>
            <a:ext cx="2590800" cy="2951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839225"/>
            <a:ext cx="2654797" cy="29519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397" y="2806095"/>
            <a:ext cx="2984003" cy="298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76899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680"/>
            <a:ext cx="8229600" cy="4790708"/>
          </a:xfrm>
        </p:spPr>
        <p:txBody>
          <a:bodyPr>
            <a:normAutofit/>
          </a:bodyPr>
          <a:lstStyle/>
          <a:p>
            <a:r>
              <a:rPr lang="en-US" sz="2400" smtClean="0"/>
              <a:t>Dialog</a:t>
            </a:r>
            <a:endParaRPr lang="en-US" sz="2400"/>
          </a:p>
          <a:p>
            <a:pPr lvl="1"/>
            <a:r>
              <a:rPr lang="en-US" sz="2000" b="0" smtClean="0"/>
              <a:t>Có </a:t>
            </a:r>
            <a:r>
              <a:rPr lang="en-US" sz="2000" b="0"/>
              <a:t>một cửa sổ làm </a:t>
            </a:r>
            <a:r>
              <a:rPr lang="en-US" sz="2000" b="0" smtClean="0"/>
              <a:t>việc.</a:t>
            </a:r>
            <a:endParaRPr lang="en-US" sz="2000" b="0"/>
          </a:p>
          <a:p>
            <a:pPr lvl="1"/>
            <a:r>
              <a:rPr lang="vi-VN" sz="2000" b="0" smtClean="0"/>
              <a:t>Thường </a:t>
            </a:r>
            <a:r>
              <a:rPr lang="vi-VN" sz="2000" b="0"/>
              <a:t>có kích thước cố </a:t>
            </a:r>
            <a:r>
              <a:rPr lang="vi-VN" sz="2000" b="0" smtClean="0"/>
              <a:t>định</a:t>
            </a:r>
            <a:r>
              <a:rPr lang="en-US" sz="2000" b="0" smtClean="0"/>
              <a:t>.</a:t>
            </a:r>
            <a:endParaRPr lang="vi-VN" sz="2000" b="0"/>
          </a:p>
          <a:p>
            <a:pPr lvl="1"/>
            <a:r>
              <a:rPr lang="vi-VN" sz="2000" b="0" smtClean="0"/>
              <a:t>Thường </a:t>
            </a:r>
            <a:r>
              <a:rPr lang="vi-VN" sz="2000" b="0"/>
              <a:t>không có menu </a:t>
            </a:r>
            <a:r>
              <a:rPr lang="vi-VN" sz="2000" b="0" smtClean="0"/>
              <a:t>bar</a:t>
            </a:r>
            <a:r>
              <a:rPr lang="en-US" sz="2000" b="0" smtClean="0"/>
              <a:t>.</a:t>
            </a:r>
            <a:endParaRPr lang="en-US" sz="2000"/>
          </a:p>
          <a:p>
            <a:r>
              <a:rPr lang="en-US" sz="2400" smtClean="0"/>
              <a:t>SDI </a:t>
            </a:r>
            <a:r>
              <a:rPr lang="en-US" sz="2400"/>
              <a:t>–Single Document Interface</a:t>
            </a:r>
          </a:p>
          <a:p>
            <a:pPr lvl="1"/>
            <a:r>
              <a:rPr lang="en-US" sz="2000" b="0" smtClean="0"/>
              <a:t>Có </a:t>
            </a:r>
            <a:r>
              <a:rPr lang="en-US" sz="2000" b="0"/>
              <a:t>một cửa sổ làm </a:t>
            </a:r>
            <a:r>
              <a:rPr lang="en-US" sz="2000" b="0" smtClean="0"/>
              <a:t>việc.</a:t>
            </a:r>
            <a:endParaRPr lang="en-US" sz="2000" b="0"/>
          </a:p>
          <a:p>
            <a:pPr lvl="1" algn="just"/>
            <a:r>
              <a:rPr lang="vi-VN" sz="2000" b="0" smtClean="0"/>
              <a:t>Cho </a:t>
            </a:r>
            <a:r>
              <a:rPr lang="vi-VN" sz="2000" b="0"/>
              <a:t>phép thay đổi kích thước cửa sổ (Resizeable</a:t>
            </a:r>
            <a:r>
              <a:rPr lang="vi-VN" sz="2000" b="0" smtClean="0"/>
              <a:t>)</a:t>
            </a:r>
            <a:r>
              <a:rPr lang="en-US" sz="2000" b="0" smtClean="0"/>
              <a:t>.</a:t>
            </a:r>
            <a:endParaRPr lang="vi-VN" sz="2000" b="0"/>
          </a:p>
          <a:p>
            <a:pPr lvl="1"/>
            <a:r>
              <a:rPr lang="en-US" sz="2000" b="0" smtClean="0"/>
              <a:t>Không </a:t>
            </a:r>
            <a:r>
              <a:rPr lang="en-US" sz="2000" b="0"/>
              <a:t>có cửa sổ </a:t>
            </a:r>
            <a:r>
              <a:rPr lang="en-US" sz="2000" b="0" smtClean="0"/>
              <a:t>con.</a:t>
            </a:r>
            <a:endParaRPr lang="en-US" sz="2000" b="0"/>
          </a:p>
          <a:p>
            <a:r>
              <a:rPr lang="en-US" sz="2400" smtClean="0"/>
              <a:t>MDI </a:t>
            </a:r>
            <a:r>
              <a:rPr lang="en-US" sz="2400"/>
              <a:t>–Multiple Document Interface</a:t>
            </a:r>
          </a:p>
          <a:p>
            <a:pPr lvl="1" algn="just"/>
            <a:r>
              <a:rPr lang="en-US" sz="2000" b="0" smtClean="0"/>
              <a:t>Có </a:t>
            </a:r>
            <a:r>
              <a:rPr lang="en-US" sz="2000" b="0"/>
              <a:t>một cửa sổ làm việc chính (Main frame) và nhiều cửa sổ </a:t>
            </a:r>
            <a:r>
              <a:rPr lang="en-US" sz="2000" b="0" smtClean="0"/>
              <a:t>con.</a:t>
            </a:r>
            <a:endParaRPr lang="en-US" sz="2000" b="0"/>
          </a:p>
          <a:p>
            <a:pPr lvl="1" algn="just"/>
            <a:r>
              <a:rPr lang="vi-VN" sz="2000" b="0" smtClean="0"/>
              <a:t>Cho </a:t>
            </a:r>
            <a:r>
              <a:rPr lang="vi-VN" sz="2000" b="0"/>
              <a:t>phép thay đổi kích thước cửa sổ (Resizeable)</a:t>
            </a:r>
          </a:p>
          <a:p>
            <a:pPr lvl="1" algn="just"/>
            <a:r>
              <a:rPr lang="en-US" sz="2000" b="0" smtClean="0"/>
              <a:t>Cho </a:t>
            </a:r>
            <a:r>
              <a:rPr lang="en-US" sz="2000" b="0"/>
              <a:t>phép Minimize/Maximize/Close/Arrange/Cascade cửa sổ </a:t>
            </a:r>
            <a:r>
              <a:rPr lang="en-US" sz="2000" b="0" smtClean="0"/>
              <a:t>con.</a:t>
            </a:r>
            <a:endParaRPr lang="en-US" sz="2000" b="0"/>
          </a:p>
          <a:p>
            <a:pPr marL="457200" lvl="1" indent="0">
              <a:buNone/>
            </a:pPr>
            <a:endParaRPr lang="en-US" b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743640"/>
            <a:ext cx="7601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Các thành phần giao diện đồ họa -GUI</a:t>
            </a:r>
          </a:p>
        </p:txBody>
      </p:sp>
    </p:spTree>
    <p:extLst>
      <p:ext uri="{BB962C8B-B14F-4D97-AF65-F5344CB8AC3E}">
        <p14:creationId xmlns:p14="http://schemas.microsoft.com/office/powerpoint/2010/main" val="2867293915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mtClean="0"/>
              <a:t>GUI</a:t>
            </a:r>
            <a:endParaRPr lang="en-US" b="0"/>
          </a:p>
          <a:p>
            <a:pPr>
              <a:spcBef>
                <a:spcPts val="600"/>
              </a:spcBef>
            </a:pPr>
            <a:r>
              <a:rPr lang="en-US" smtClean="0"/>
              <a:t>Định </a:t>
            </a:r>
            <a:r>
              <a:rPr lang="en-US"/>
              <a:t>nghĩa:</a:t>
            </a:r>
          </a:p>
          <a:p>
            <a:pPr lvl="1">
              <a:spcBef>
                <a:spcPts val="600"/>
              </a:spcBef>
            </a:pPr>
            <a:r>
              <a:rPr lang="en-US" sz="2400"/>
              <a:t>L</a:t>
            </a:r>
            <a:r>
              <a:rPr lang="en-US" sz="2400" b="0" smtClean="0"/>
              <a:t>à </a:t>
            </a:r>
            <a:r>
              <a:rPr lang="en-US" sz="2400" b="0"/>
              <a:t>1 vùng chữ nhật trên màn hình,</a:t>
            </a:r>
          </a:p>
          <a:p>
            <a:pPr lvl="1">
              <a:spcBef>
                <a:spcPts val="600"/>
              </a:spcBef>
            </a:pPr>
            <a:r>
              <a:rPr lang="en-US" sz="2400"/>
              <a:t>D</a:t>
            </a:r>
            <a:r>
              <a:rPr lang="en-US" sz="2400" b="0" smtClean="0"/>
              <a:t>ùng </a:t>
            </a:r>
            <a:r>
              <a:rPr lang="en-US" sz="2400" b="0"/>
              <a:t>để hiển thị kết quả output,</a:t>
            </a:r>
          </a:p>
          <a:p>
            <a:pPr lvl="1">
              <a:spcBef>
                <a:spcPts val="600"/>
              </a:spcBef>
            </a:pPr>
            <a:r>
              <a:rPr lang="en-US" sz="2400" b="0" smtClean="0"/>
              <a:t>V</a:t>
            </a:r>
            <a:r>
              <a:rPr lang="vi-VN" sz="2400" b="0" smtClean="0"/>
              <a:t>à </a:t>
            </a:r>
            <a:r>
              <a:rPr lang="vi-VN" sz="2400" b="0"/>
              <a:t>nhận các input từ người </a:t>
            </a:r>
            <a:r>
              <a:rPr lang="vi-VN" sz="2400" b="0" smtClean="0"/>
              <a:t>dung</a:t>
            </a:r>
            <a:r>
              <a:rPr lang="en-US" sz="2400" b="0" smtClean="0"/>
              <a:t>,</a:t>
            </a:r>
            <a:endParaRPr lang="en-US" sz="2400" b="0"/>
          </a:p>
          <a:p>
            <a:pPr lvl="1">
              <a:spcBef>
                <a:spcPts val="600"/>
              </a:spcBef>
            </a:pPr>
            <a:r>
              <a:rPr lang="en-US" sz="2400" b="0"/>
              <a:t>=&gt;Công việc đầu tiên của 1 ứng dụng GUI là tạo </a:t>
            </a:r>
            <a:r>
              <a:rPr lang="en-US" sz="2400" b="0" smtClean="0"/>
              <a:t>1 cửa </a:t>
            </a:r>
            <a:r>
              <a:rPr lang="en-US" sz="2400" b="0"/>
              <a:t>sổ làm </a:t>
            </a:r>
            <a:r>
              <a:rPr lang="en-US" sz="2400" b="0" smtClean="0"/>
              <a:t>việc.</a:t>
            </a:r>
            <a:endParaRPr lang="en-US" sz="2400" b="0"/>
          </a:p>
          <a:p>
            <a:pPr>
              <a:spcBef>
                <a:spcPts val="600"/>
              </a:spcBef>
            </a:pPr>
            <a:r>
              <a:rPr lang="en-US" smtClean="0"/>
              <a:t>Nguyên </a:t>
            </a:r>
            <a:r>
              <a:rPr lang="en-US"/>
              <a:t>tắc quản lý:</a:t>
            </a:r>
          </a:p>
          <a:p>
            <a:pPr lvl="1" algn="just">
              <a:spcBef>
                <a:spcPts val="600"/>
              </a:spcBef>
            </a:pPr>
            <a:r>
              <a:rPr lang="en-US" sz="2400" b="0" smtClean="0"/>
              <a:t>Mô </a:t>
            </a:r>
            <a:r>
              <a:rPr lang="en-US" sz="2400" b="0"/>
              <a:t>hình phân cấp: mỗi cửa sổ đều có 1 cửa </a:t>
            </a:r>
            <a:r>
              <a:rPr lang="en-US" sz="2400" b="0" smtClean="0"/>
              <a:t>sổ cha </a:t>
            </a:r>
            <a:r>
              <a:rPr lang="en-US" sz="2400" b="0"/>
              <a:t>(parent window), ngoại trừ cửa sổ nền </a:t>
            </a:r>
            <a:r>
              <a:rPr lang="en-US" sz="2400" b="0" smtClean="0"/>
              <a:t>Desktop.</a:t>
            </a:r>
            <a:endParaRPr lang="en-US" sz="2400" b="0"/>
          </a:p>
          <a:p>
            <a:pPr lvl="1" algn="just">
              <a:spcBef>
                <a:spcPts val="600"/>
              </a:spcBef>
            </a:pPr>
            <a:r>
              <a:rPr lang="en-US" sz="2400" b="0" smtClean="0"/>
              <a:t>Tại </a:t>
            </a:r>
            <a:r>
              <a:rPr lang="en-US" sz="2400" b="0"/>
              <a:t>mỗi thời điểm, chỉ có 1 cửa sổ nhận input </a:t>
            </a:r>
            <a:r>
              <a:rPr lang="en-US" sz="2400" b="0" smtClean="0"/>
              <a:t>từ user(Active/Focused </a:t>
            </a:r>
            <a:r>
              <a:rPr lang="en-US" sz="2400" b="0"/>
              <a:t>window</a:t>
            </a:r>
            <a:r>
              <a:rPr lang="en-US" sz="2400" b="0" smtClean="0"/>
              <a:t>).</a:t>
            </a:r>
            <a:r>
              <a:rPr lang="en-US" b="0" smtClean="0"/>
              <a:t> 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903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7435"/>
          <a:stretch/>
        </p:blipFill>
        <p:spPr>
          <a:xfrm>
            <a:off x="0" y="1219200"/>
            <a:ext cx="9120809" cy="527685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white">
          <a:xfrm>
            <a:off x="473765" y="787676"/>
            <a:ext cx="8229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smtClean="0">
                <a:solidFill>
                  <a:srgbClr val="FF0000"/>
                </a:solidFill>
              </a:rPr>
              <a:t>Các thành phần giao diện đồ hoạ - GUI</a:t>
            </a:r>
            <a:endParaRPr 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969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9427"/>
          <a:stretch/>
        </p:blipFill>
        <p:spPr>
          <a:xfrm>
            <a:off x="0" y="1371599"/>
            <a:ext cx="9144000" cy="512445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white">
          <a:xfrm>
            <a:off x="473765" y="787676"/>
            <a:ext cx="8229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smtClean="0">
                <a:solidFill>
                  <a:srgbClr val="FF0000"/>
                </a:solidFill>
              </a:rPr>
              <a:t>Các thành phần giao diện đồ hoạ - GUI</a:t>
            </a:r>
            <a:endParaRPr 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368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dung </a:t>
            </a:r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chương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trình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434138"/>
            <a:ext cx="457200" cy="347662"/>
          </a:xfrm>
        </p:spPr>
        <p:txBody>
          <a:bodyPr/>
          <a:lstStyle/>
          <a:p>
            <a:fld id="{7ADE7463-72C5-4BA8-A225-D879E7466B49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7088" name="AutoShape 48"/>
          <p:cNvSpPr>
            <a:spLocks noChangeArrowheads="1"/>
          </p:cNvSpPr>
          <p:nvPr/>
        </p:nvSpPr>
        <p:spPr bwMode="gray">
          <a:xfrm>
            <a:off x="1144228" y="1467379"/>
            <a:ext cx="7247425" cy="66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89" name="AutoShape 49"/>
          <p:cNvSpPr>
            <a:spLocks noChangeArrowheads="1"/>
          </p:cNvSpPr>
          <p:nvPr/>
        </p:nvSpPr>
        <p:spPr bwMode="gray">
          <a:xfrm>
            <a:off x="609599" y="1295400"/>
            <a:ext cx="1204571" cy="9906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gray">
          <a:xfrm>
            <a:off x="1788010" y="1547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 smtClean="0">
                <a:solidFill>
                  <a:schemeClr val="bg1"/>
                </a:solidFill>
              </a:rPr>
              <a:t>Các điều khiển cơ bản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gray">
          <a:xfrm>
            <a:off x="902197" y="16003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7093" name="AutoShape 53"/>
          <p:cNvSpPr>
            <a:spLocks noChangeArrowheads="1"/>
          </p:cNvSpPr>
          <p:nvPr/>
        </p:nvSpPr>
        <p:spPr bwMode="gray">
          <a:xfrm>
            <a:off x="1144229" y="2610379"/>
            <a:ext cx="7247424" cy="6604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4" name="AutoShape 54"/>
          <p:cNvSpPr>
            <a:spLocks noChangeArrowheads="1"/>
          </p:cNvSpPr>
          <p:nvPr/>
        </p:nvSpPr>
        <p:spPr bwMode="gray">
          <a:xfrm>
            <a:off x="609599" y="2438400"/>
            <a:ext cx="1204571" cy="990600"/>
          </a:xfrm>
          <a:prstGeom prst="diamond">
            <a:avLst/>
          </a:prstGeom>
          <a:solidFill>
            <a:srgbClr val="00B05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5" name="Text Box 55"/>
          <p:cNvSpPr txBox="1">
            <a:spLocks noChangeArrowheads="1"/>
          </p:cNvSpPr>
          <p:nvPr/>
        </p:nvSpPr>
        <p:spPr bwMode="gray">
          <a:xfrm>
            <a:off x="1788010" y="2690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 smtClean="0">
                <a:solidFill>
                  <a:schemeClr val="bg1"/>
                </a:solidFill>
              </a:rPr>
              <a:t>Thiết </a:t>
            </a:r>
            <a:r>
              <a:rPr lang="en-US" sz="2700" b="1">
                <a:solidFill>
                  <a:schemeClr val="bg1"/>
                </a:solidFill>
              </a:rPr>
              <a:t>kế </a:t>
            </a:r>
            <a:r>
              <a:rPr lang="en-US" sz="2700" b="1" smtClean="0">
                <a:solidFill>
                  <a:schemeClr val="bg1"/>
                </a:solidFill>
              </a:rPr>
              <a:t>ƯD và </a:t>
            </a:r>
            <a:r>
              <a:rPr lang="en-US" sz="2700" b="1">
                <a:solidFill>
                  <a:schemeClr val="bg1"/>
                </a:solidFill>
              </a:rPr>
              <a:t>gỡ rối chương trình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096" name="Text Box 56"/>
          <p:cNvSpPr txBox="1">
            <a:spLocks noChangeArrowheads="1"/>
          </p:cNvSpPr>
          <p:nvPr/>
        </p:nvSpPr>
        <p:spPr bwMode="gray">
          <a:xfrm>
            <a:off x="902197" y="26929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7098" name="AutoShape 58"/>
          <p:cNvSpPr>
            <a:spLocks noChangeArrowheads="1"/>
          </p:cNvSpPr>
          <p:nvPr/>
        </p:nvSpPr>
        <p:spPr bwMode="gray">
          <a:xfrm>
            <a:off x="1144229" y="3753379"/>
            <a:ext cx="7247424" cy="660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9" name="AutoShape 59"/>
          <p:cNvSpPr>
            <a:spLocks noChangeArrowheads="1"/>
          </p:cNvSpPr>
          <p:nvPr/>
        </p:nvSpPr>
        <p:spPr bwMode="gray">
          <a:xfrm>
            <a:off x="609599" y="3581400"/>
            <a:ext cx="1204571" cy="990600"/>
          </a:xfrm>
          <a:prstGeom prst="diamond">
            <a:avLst/>
          </a:prstGeom>
          <a:solidFill>
            <a:srgbClr val="FFC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00" name="Text Box 60"/>
          <p:cNvSpPr txBox="1">
            <a:spLocks noChangeArrowheads="1"/>
          </p:cNvSpPr>
          <p:nvPr/>
        </p:nvSpPr>
        <p:spPr bwMode="gray">
          <a:xfrm>
            <a:off x="1788010" y="3833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MenuStrip, Context MenuStrip, </a:t>
            </a:r>
            <a:r>
              <a:rPr lang="en-US" sz="2700" b="1" smtClean="0">
                <a:solidFill>
                  <a:schemeClr val="bg1"/>
                </a:solidFill>
              </a:rPr>
              <a:t>…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101" name="Text Box 61"/>
          <p:cNvSpPr txBox="1">
            <a:spLocks noChangeArrowheads="1"/>
          </p:cNvSpPr>
          <p:nvPr/>
        </p:nvSpPr>
        <p:spPr bwMode="gray">
          <a:xfrm>
            <a:off x="902197" y="38359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9" name="AutoShape 48"/>
          <p:cNvSpPr>
            <a:spLocks noChangeArrowheads="1"/>
          </p:cNvSpPr>
          <p:nvPr/>
        </p:nvSpPr>
        <p:spPr bwMode="gray">
          <a:xfrm>
            <a:off x="1144229" y="4896379"/>
            <a:ext cx="7247425" cy="660400"/>
          </a:xfrm>
          <a:prstGeom prst="roundRect">
            <a:avLst>
              <a:gd name="adj" fmla="val 16667"/>
            </a:avLst>
          </a:prstGeom>
          <a:solidFill>
            <a:schemeClr val="tx1">
              <a:lumMod val="60000"/>
              <a:lumOff val="40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AutoShape 49"/>
          <p:cNvSpPr>
            <a:spLocks noChangeArrowheads="1"/>
          </p:cNvSpPr>
          <p:nvPr/>
        </p:nvSpPr>
        <p:spPr bwMode="gray">
          <a:xfrm>
            <a:off x="609600" y="4724400"/>
            <a:ext cx="1204571" cy="990600"/>
          </a:xfrm>
          <a:prstGeom prst="diamond">
            <a:avLst/>
          </a:prstGeom>
          <a:solidFill>
            <a:schemeClr val="tx1">
              <a:lumMod val="60000"/>
              <a:lumOff val="40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gray">
          <a:xfrm>
            <a:off x="1788011" y="4976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ListBox và ComboBox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36" name="Text Box 51"/>
          <p:cNvSpPr txBox="1">
            <a:spLocks noChangeArrowheads="1"/>
          </p:cNvSpPr>
          <p:nvPr/>
        </p:nvSpPr>
        <p:spPr bwMode="gray">
          <a:xfrm>
            <a:off x="902197" y="50293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GUI </a:t>
            </a:r>
            <a:r>
              <a:rPr lang="en-US"/>
              <a:t>–Controls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06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7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GUI –Controls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857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GUI –Controls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493839"/>
            <a:ext cx="8991600" cy="484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416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76300"/>
            <a:ext cx="7867650" cy="564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707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Cấu </a:t>
            </a:r>
            <a:r>
              <a:rPr lang="en-US"/>
              <a:t>trúc 1 ứng dụng (Solution)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8312"/>
            <a:ext cx="7972425" cy="374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167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Cấu </a:t>
            </a:r>
            <a:r>
              <a:rPr lang="en-US"/>
              <a:t>trúc 1 Project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33525"/>
            <a:ext cx="76771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90788"/>
      </p:ext>
    </p:extLst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Solution </a:t>
            </a:r>
            <a:r>
              <a:rPr lang="en-US"/>
              <a:t>View: </a:t>
            </a:r>
            <a:r>
              <a:rPr lang="en-US" b="0"/>
              <a:t>Xem cấu trúc ứng dụng 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17457"/>
            <a:ext cx="3861646" cy="2375485"/>
          </a:xfrm>
          <a:prstGeom prst="rect">
            <a:avLst/>
          </a:prstGeom>
        </p:spPr>
      </p:pic>
      <p:sp>
        <p:nvSpPr>
          <p:cNvPr id="8" name="Rectangular Callout 7"/>
          <p:cNvSpPr/>
          <p:nvPr/>
        </p:nvSpPr>
        <p:spPr>
          <a:xfrm>
            <a:off x="1219200" y="1511007"/>
            <a:ext cx="1702904" cy="533400"/>
          </a:xfrm>
          <a:prstGeom prst="wedgeRectCallout">
            <a:avLst>
              <a:gd name="adj1" fmla="val 54416"/>
              <a:gd name="adj2" fmla="val 339518"/>
            </a:avLst>
          </a:prstGeom>
          <a:solidFill>
            <a:schemeClr val="bg1"/>
          </a:solidFill>
          <a:ln>
            <a:solidFill>
              <a:srgbClr val="0070C0">
                <a:alpha val="7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vào đây</a:t>
            </a:r>
            <a:endParaRPr 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281014"/>
            <a:ext cx="3505968" cy="2870907"/>
          </a:xfrm>
          <a:prstGeom prst="rect">
            <a:avLst/>
          </a:prstGeom>
        </p:spPr>
      </p:pic>
      <p:sp>
        <p:nvSpPr>
          <p:cNvPr id="10" name="Rectangular Callout 9"/>
          <p:cNvSpPr/>
          <p:nvPr/>
        </p:nvSpPr>
        <p:spPr>
          <a:xfrm>
            <a:off x="4953000" y="1508765"/>
            <a:ext cx="2516257" cy="533400"/>
          </a:xfrm>
          <a:prstGeom prst="wedgeRectCallout">
            <a:avLst>
              <a:gd name="adj1" fmla="val 1498"/>
              <a:gd name="adj2" fmla="val 207841"/>
            </a:avLst>
          </a:prstGeom>
          <a:solidFill>
            <a:schemeClr val="bg1"/>
          </a:solidFill>
          <a:ln>
            <a:solidFill>
              <a:srgbClr val="0070C0">
                <a:alpha val="7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Cửa sổ 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 View</a:t>
            </a:r>
          </a:p>
        </p:txBody>
      </p:sp>
    </p:spTree>
    <p:extLst>
      <p:ext uri="{BB962C8B-B14F-4D97-AF65-F5344CB8AC3E}">
        <p14:creationId xmlns:p14="http://schemas.microsoft.com/office/powerpoint/2010/main" val="2353847740"/>
      </p:ext>
    </p:extLst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smtClean="0"/>
              <a:t>Xem </a:t>
            </a:r>
            <a:r>
              <a:rPr lang="en-US" sz="2400" b="0"/>
              <a:t>cách tổ chức bên trong của 1 ứng dụng </a:t>
            </a:r>
            <a:endParaRPr lang="en-US" sz="24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8420"/>
          <a:stretch/>
        </p:blipFill>
        <p:spPr>
          <a:xfrm>
            <a:off x="695325" y="1935646"/>
            <a:ext cx="7753350" cy="385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61721"/>
      </p:ext>
    </p:extLst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smtClean="0"/>
              <a:t>Class view: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360" y="2247585"/>
            <a:ext cx="3556779" cy="25533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37074"/>
          <a:stretch/>
        </p:blipFill>
        <p:spPr>
          <a:xfrm>
            <a:off x="685800" y="1704162"/>
            <a:ext cx="3581400" cy="3325038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4267200" y="3276600"/>
            <a:ext cx="644160" cy="990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566386"/>
      </p:ext>
    </p:extLst>
  </p:cSld>
  <p:clrMapOvr>
    <a:masterClrMapping/>
  </p:clrMapOvr>
  <p:transition spd="med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914400"/>
            <a:ext cx="71628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24629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 dung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0" y="6434138"/>
            <a:ext cx="457200" cy="347662"/>
          </a:xfrm>
        </p:spPr>
        <p:txBody>
          <a:bodyPr/>
          <a:lstStyle/>
          <a:p>
            <a:fld id="{7ADE7463-72C5-4BA8-A225-D879E7466B4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7088" name="AutoShape 48"/>
          <p:cNvSpPr>
            <a:spLocks noChangeArrowheads="1"/>
          </p:cNvSpPr>
          <p:nvPr/>
        </p:nvSpPr>
        <p:spPr bwMode="gray">
          <a:xfrm>
            <a:off x="1144228" y="1467379"/>
            <a:ext cx="7247425" cy="660400"/>
          </a:xfrm>
          <a:prstGeom prst="roundRect">
            <a:avLst>
              <a:gd name="adj" fmla="val 16667"/>
            </a:avLst>
          </a:prstGeom>
          <a:solidFill>
            <a:schemeClr val="tx2">
              <a:lumMod val="60000"/>
              <a:lumOff val="40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89" name="AutoShape 49"/>
          <p:cNvSpPr>
            <a:spLocks noChangeArrowheads="1"/>
          </p:cNvSpPr>
          <p:nvPr/>
        </p:nvSpPr>
        <p:spPr bwMode="gray">
          <a:xfrm>
            <a:off x="609599" y="1295400"/>
            <a:ext cx="1204571" cy="9906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gray">
          <a:xfrm>
            <a:off x="1788010" y="1547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Các điều khiển nâng cao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gray">
          <a:xfrm>
            <a:off x="902197" y="16003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5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3" name="AutoShape 53"/>
          <p:cNvSpPr>
            <a:spLocks noChangeArrowheads="1"/>
          </p:cNvSpPr>
          <p:nvPr/>
        </p:nvSpPr>
        <p:spPr bwMode="gray">
          <a:xfrm>
            <a:off x="1144229" y="2610379"/>
            <a:ext cx="7247424" cy="660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4" name="AutoShape 54"/>
          <p:cNvSpPr>
            <a:spLocks noChangeArrowheads="1"/>
          </p:cNvSpPr>
          <p:nvPr/>
        </p:nvSpPr>
        <p:spPr bwMode="gray">
          <a:xfrm>
            <a:off x="609599" y="2438400"/>
            <a:ext cx="1204571" cy="990600"/>
          </a:xfrm>
          <a:prstGeom prst="diamond">
            <a:avLst/>
          </a:prstGeom>
          <a:solidFill>
            <a:srgbClr val="00B05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5" name="Text Box 55"/>
          <p:cNvSpPr txBox="1">
            <a:spLocks noChangeArrowheads="1"/>
          </p:cNvSpPr>
          <p:nvPr/>
        </p:nvSpPr>
        <p:spPr bwMode="gray">
          <a:xfrm>
            <a:off x="1788010" y="2690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Mảng và chuỗi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096" name="Text Box 56"/>
          <p:cNvSpPr txBox="1">
            <a:spLocks noChangeArrowheads="1"/>
          </p:cNvSpPr>
          <p:nvPr/>
        </p:nvSpPr>
        <p:spPr bwMode="gray">
          <a:xfrm>
            <a:off x="902197" y="26929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6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7098" name="AutoShape 58"/>
          <p:cNvSpPr>
            <a:spLocks noChangeArrowheads="1"/>
          </p:cNvSpPr>
          <p:nvPr/>
        </p:nvSpPr>
        <p:spPr bwMode="gray">
          <a:xfrm>
            <a:off x="1144229" y="3753379"/>
            <a:ext cx="7247424" cy="6604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99" name="AutoShape 59"/>
          <p:cNvSpPr>
            <a:spLocks noChangeArrowheads="1"/>
          </p:cNvSpPr>
          <p:nvPr/>
        </p:nvSpPr>
        <p:spPr bwMode="gray">
          <a:xfrm>
            <a:off x="609599" y="3581400"/>
            <a:ext cx="1204571" cy="990600"/>
          </a:xfrm>
          <a:prstGeom prst="diamond">
            <a:avLst/>
          </a:prstGeom>
          <a:solidFill>
            <a:srgbClr val="FFC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7100" name="Text Box 60"/>
          <p:cNvSpPr txBox="1">
            <a:spLocks noChangeArrowheads="1"/>
          </p:cNvSpPr>
          <p:nvPr/>
        </p:nvSpPr>
        <p:spPr bwMode="gray">
          <a:xfrm>
            <a:off x="1788010" y="3833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Chương trình có nhiều Form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87101" name="Text Box 61"/>
          <p:cNvSpPr txBox="1">
            <a:spLocks noChangeArrowheads="1"/>
          </p:cNvSpPr>
          <p:nvPr/>
        </p:nvSpPr>
        <p:spPr bwMode="gray">
          <a:xfrm>
            <a:off x="902197" y="3835929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7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AutoShape 48"/>
          <p:cNvSpPr>
            <a:spLocks noChangeArrowheads="1"/>
          </p:cNvSpPr>
          <p:nvPr/>
        </p:nvSpPr>
        <p:spPr bwMode="gray">
          <a:xfrm>
            <a:off x="1144229" y="4896379"/>
            <a:ext cx="7247425" cy="6604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2700" algn="ctr">
            <a:solidFill>
              <a:schemeClr val="bg1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AutoShape 49"/>
          <p:cNvSpPr>
            <a:spLocks noChangeArrowheads="1"/>
          </p:cNvSpPr>
          <p:nvPr/>
        </p:nvSpPr>
        <p:spPr bwMode="gray">
          <a:xfrm>
            <a:off x="609600" y="4724400"/>
            <a:ext cx="1204571" cy="990600"/>
          </a:xfrm>
          <a:prstGeom prst="diamond">
            <a:avLst/>
          </a:prstGeom>
          <a:solidFill>
            <a:schemeClr val="tx1">
              <a:lumMod val="60000"/>
              <a:lumOff val="40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gray">
          <a:xfrm>
            <a:off x="1788011" y="4976636"/>
            <a:ext cx="64415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sz="2700" b="1">
                <a:solidFill>
                  <a:schemeClr val="bg1"/>
                </a:solidFill>
              </a:rPr>
              <a:t>Truy xuất dữ liệu qua tập tin</a:t>
            </a:r>
            <a:endParaRPr lang="en-US" sz="2700" b="1" dirty="0">
              <a:solidFill>
                <a:schemeClr val="bg1"/>
              </a:solidFill>
            </a:endParaRPr>
          </a:p>
        </p:txBody>
      </p:sp>
      <p:sp>
        <p:nvSpPr>
          <p:cNvPr id="36" name="Text Box 51"/>
          <p:cNvSpPr txBox="1">
            <a:spLocks noChangeArrowheads="1"/>
          </p:cNvSpPr>
          <p:nvPr/>
        </p:nvSpPr>
        <p:spPr bwMode="gray">
          <a:xfrm>
            <a:off x="902197" y="5029376"/>
            <a:ext cx="6218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smtClean="0">
                <a:solidFill>
                  <a:schemeClr val="bg1"/>
                </a:solidFill>
              </a:rPr>
              <a:t>8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5370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Thêm </a:t>
            </a:r>
            <a:r>
              <a:rPr lang="en-US"/>
              <a:t>1 project vào trong </a:t>
            </a:r>
            <a:r>
              <a:rPr lang="en-US" smtClean="0"/>
              <a:t>solution</a:t>
            </a:r>
          </a:p>
          <a:p>
            <a:pPr lvl="1"/>
            <a:r>
              <a:rPr lang="en-US" sz="2000" b="0" smtClean="0"/>
              <a:t>Mở </a:t>
            </a:r>
            <a:r>
              <a:rPr lang="en-US" sz="2000" b="0"/>
              <a:t>view Solution</a:t>
            </a:r>
          </a:p>
          <a:p>
            <a:pPr lvl="1"/>
            <a:r>
              <a:rPr lang="en-US" sz="2000" b="0" smtClean="0"/>
              <a:t>Nhấn </a:t>
            </a:r>
            <a:r>
              <a:rPr lang="en-US" sz="2000" b="0"/>
              <a:t>chuột phải lên </a:t>
            </a:r>
            <a:r>
              <a:rPr lang="en-US" sz="2000" b="0" smtClean="0"/>
              <a:t/>
            </a:r>
            <a:br>
              <a:rPr lang="en-US" sz="2000" b="0" smtClean="0"/>
            </a:br>
            <a:r>
              <a:rPr lang="en-US" sz="2000" b="0" smtClean="0"/>
              <a:t>tên </a:t>
            </a:r>
            <a:r>
              <a:rPr lang="en-US" sz="2000" b="0"/>
              <a:t>solution</a:t>
            </a:r>
          </a:p>
          <a:p>
            <a:pPr lvl="1"/>
            <a:r>
              <a:rPr lang="en-US" sz="2000" b="0" smtClean="0"/>
              <a:t>Chọn </a:t>
            </a:r>
            <a:r>
              <a:rPr lang="en-US" sz="2000" b="0"/>
              <a:t>Add \New Project 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637090"/>
            <a:ext cx="4674624" cy="491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320941"/>
      </p:ext>
    </p:extLst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Thêm </a:t>
            </a:r>
            <a:r>
              <a:rPr lang="en-US"/>
              <a:t>1 item bất kì vào </a:t>
            </a:r>
            <a:r>
              <a:rPr lang="en-US" smtClean="0"/>
              <a:t>project</a:t>
            </a:r>
          </a:p>
          <a:p>
            <a:pPr lvl="1"/>
            <a:r>
              <a:rPr lang="en-US" sz="2400" b="0" smtClean="0"/>
              <a:t>Mở </a:t>
            </a:r>
            <a:r>
              <a:rPr lang="en-US" sz="2400" b="0"/>
              <a:t>view solution</a:t>
            </a:r>
          </a:p>
          <a:p>
            <a:pPr lvl="1"/>
            <a:r>
              <a:rPr lang="en-US" sz="2400" smtClean="0"/>
              <a:t>Nhấn </a:t>
            </a:r>
            <a:r>
              <a:rPr lang="en-US" sz="2400"/>
              <a:t>chuột phải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>project </a:t>
            </a:r>
            <a:r>
              <a:rPr lang="en-US" sz="2400"/>
              <a:t>cần thêm 1 item</a:t>
            </a:r>
            <a:endParaRPr lang="en-US" sz="2400" b="0"/>
          </a:p>
          <a:p>
            <a:pPr lvl="1"/>
            <a:r>
              <a:rPr lang="en-US" sz="2400" b="0" smtClean="0"/>
              <a:t>Chọn </a:t>
            </a:r>
            <a:r>
              <a:rPr lang="en-US" sz="2400" b="0"/>
              <a:t>Add \New Item 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520" y="1447800"/>
            <a:ext cx="4014080" cy="507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99903"/>
      </p:ext>
    </p:extLst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8" y="1078190"/>
            <a:ext cx="8688704" cy="532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27170"/>
      </p:ext>
    </p:extLst>
  </p:cSld>
  <p:clrMapOvr>
    <a:masterClrMapping/>
  </p:clrMapOvr>
  <p:transition spd="med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5181600" cy="5248275"/>
          </a:xfrm>
        </p:spPr>
        <p:txBody>
          <a:bodyPr/>
          <a:lstStyle/>
          <a:p>
            <a:r>
              <a:rPr lang="en-US" smtClean="0"/>
              <a:t>Một </a:t>
            </a:r>
            <a:r>
              <a:rPr lang="en-US"/>
              <a:t>window form có 2 view:</a:t>
            </a:r>
          </a:p>
          <a:p>
            <a:pPr lvl="1" algn="just"/>
            <a:r>
              <a:rPr lang="en-US" sz="2400" b="0" smtClean="0">
                <a:solidFill>
                  <a:srgbClr val="FF0000"/>
                </a:solidFill>
              </a:rPr>
              <a:t>Design </a:t>
            </a:r>
            <a:r>
              <a:rPr lang="en-US" sz="2400" b="0">
                <a:solidFill>
                  <a:srgbClr val="FF0000"/>
                </a:solidFill>
              </a:rPr>
              <a:t>View: </a:t>
            </a:r>
            <a:r>
              <a:rPr lang="en-US" sz="2400" b="0"/>
              <a:t>Dùng để thiết kế giao </a:t>
            </a:r>
            <a:r>
              <a:rPr lang="en-US" sz="2400" b="0" smtClean="0"/>
              <a:t>diện.</a:t>
            </a:r>
            <a:endParaRPr lang="en-US" sz="2400" b="0"/>
          </a:p>
          <a:p>
            <a:pPr lvl="1" algn="just"/>
            <a:r>
              <a:rPr lang="en-US" sz="2400" b="0" smtClean="0">
                <a:solidFill>
                  <a:srgbClr val="FF0000"/>
                </a:solidFill>
              </a:rPr>
              <a:t>Code </a:t>
            </a:r>
            <a:r>
              <a:rPr lang="en-US" sz="2400" b="0">
                <a:solidFill>
                  <a:srgbClr val="FF0000"/>
                </a:solidFill>
              </a:rPr>
              <a:t>View: </a:t>
            </a:r>
            <a:r>
              <a:rPr lang="en-US" sz="2400" b="0"/>
              <a:t>Dùng để lập trình trên </a:t>
            </a:r>
            <a:r>
              <a:rPr lang="en-US" sz="2400" b="0" smtClean="0"/>
              <a:t>form</a:t>
            </a:r>
          </a:p>
          <a:p>
            <a:pPr algn="just"/>
            <a:r>
              <a:rPr lang="en-US" smtClean="0"/>
              <a:t>Để </a:t>
            </a:r>
            <a:r>
              <a:rPr lang="en-US"/>
              <a:t>xem view của From: </a:t>
            </a:r>
            <a:endParaRPr lang="en-US" smtClean="0"/>
          </a:p>
          <a:p>
            <a:pPr lvl="1" algn="just"/>
            <a:r>
              <a:rPr lang="en-US" sz="2400" smtClean="0"/>
              <a:t>Mở </a:t>
            </a:r>
            <a:r>
              <a:rPr lang="en-US" sz="2400"/>
              <a:t>view solution, nhấn chuột phải lên Form, chọn </a:t>
            </a:r>
            <a:r>
              <a:rPr lang="en-US" sz="2400">
                <a:solidFill>
                  <a:srgbClr val="FF0000"/>
                </a:solidFill>
              </a:rPr>
              <a:t>View Code </a:t>
            </a:r>
            <a:r>
              <a:rPr lang="en-US" sz="2400"/>
              <a:t>hoặc </a:t>
            </a:r>
            <a:r>
              <a:rPr lang="en-US" sz="2400">
                <a:solidFill>
                  <a:srgbClr val="FF0000"/>
                </a:solidFill>
              </a:rPr>
              <a:t>View </a:t>
            </a:r>
            <a:r>
              <a:rPr lang="en-US" sz="2400" smtClean="0">
                <a:solidFill>
                  <a:srgbClr val="FF0000"/>
                </a:solidFill>
              </a:rPr>
              <a:t>Designer</a:t>
            </a:r>
            <a:r>
              <a:rPr lang="en-US" sz="2400" smtClean="0"/>
              <a:t>.</a:t>
            </a:r>
            <a:endParaRPr lang="en-US" sz="2400" b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089025"/>
            <a:ext cx="3404346" cy="538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69676"/>
      </p:ext>
    </p:extLst>
  </p:cSld>
  <p:clrMapOvr>
    <a:masterClrMapping/>
  </p:clrMapOvr>
  <p:transition spd="med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Demo 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443162"/>
            <a:ext cx="6132095" cy="205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05610"/>
      </p:ext>
    </p:extLst>
  </p:cSld>
  <p:clrMapOvr>
    <a:masterClrMapping/>
  </p:clrMapOvr>
  <p:transition spd="med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 Form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14478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smtClean="0"/>
              <a:t>Các loại Form: Form có 3 loại chính:</a:t>
            </a:r>
          </a:p>
          <a:p>
            <a:pPr lvl="1" algn="just"/>
            <a:r>
              <a:rPr lang="en-US" b="0"/>
              <a:t>Form </a:t>
            </a:r>
            <a:r>
              <a:rPr lang="en-US" b="0" smtClean="0"/>
              <a:t>dạng </a:t>
            </a:r>
            <a:r>
              <a:rPr lang="en-US" b="0" u="sng"/>
              <a:t>M</a:t>
            </a:r>
            <a:r>
              <a:rPr lang="en-US" b="0"/>
              <a:t>ultiple </a:t>
            </a:r>
            <a:r>
              <a:rPr lang="en-US" b="0" u="sng"/>
              <a:t>D</a:t>
            </a:r>
            <a:r>
              <a:rPr lang="en-US" b="0"/>
              <a:t>ocument </a:t>
            </a:r>
            <a:r>
              <a:rPr lang="en-US" b="0" u="sng"/>
              <a:t>I</a:t>
            </a:r>
            <a:r>
              <a:rPr lang="en-US" b="0"/>
              <a:t>nterface (MDI</a:t>
            </a:r>
            <a:r>
              <a:rPr lang="en-US" b="0" smtClean="0"/>
              <a:t>), được </a:t>
            </a:r>
            <a:r>
              <a:rPr lang="en-US" b="0"/>
              <a:t>gọi là </a:t>
            </a:r>
            <a:r>
              <a:rPr lang="en-US" b="1"/>
              <a:t>MDI Form</a:t>
            </a:r>
            <a:r>
              <a:rPr lang="en-US" b="0"/>
              <a:t>:</a:t>
            </a:r>
          </a:p>
          <a:p>
            <a:pPr lvl="2" algn="just"/>
            <a:r>
              <a:rPr lang="en-US" b="1" smtClean="0"/>
              <a:t>Parent </a:t>
            </a:r>
            <a:r>
              <a:rPr lang="en-US" b="1"/>
              <a:t>Form </a:t>
            </a:r>
            <a:r>
              <a:rPr lang="en-US" b="0"/>
              <a:t>(Form cha): cho phép các form khác </a:t>
            </a:r>
            <a:r>
              <a:rPr lang="en-US" b="0" smtClean="0"/>
              <a:t>trình bày </a:t>
            </a:r>
            <a:r>
              <a:rPr lang="en-US" b="0"/>
              <a:t>bên trong.</a:t>
            </a:r>
          </a:p>
          <a:p>
            <a:pPr lvl="2" algn="just"/>
            <a:r>
              <a:rPr lang="en-US" b="1" smtClean="0"/>
              <a:t>Child </a:t>
            </a:r>
            <a:r>
              <a:rPr lang="en-US" b="1"/>
              <a:t>Form </a:t>
            </a:r>
            <a:r>
              <a:rPr lang="en-US" b="0"/>
              <a:t>là form con bên trong Parent Form.</a:t>
            </a:r>
          </a:p>
          <a:p>
            <a:pPr lvl="1" algn="just"/>
            <a:r>
              <a:rPr lang="en-US" b="1" smtClean="0"/>
              <a:t>Normal </a:t>
            </a:r>
            <a:r>
              <a:rPr lang="en-US" b="1"/>
              <a:t>Form: </a:t>
            </a:r>
            <a:r>
              <a:rPr lang="en-US" b="0"/>
              <a:t>form mở ra độc lập (không </a:t>
            </a:r>
            <a:r>
              <a:rPr lang="en-US" b="0" smtClean="0"/>
              <a:t>nằm trong </a:t>
            </a:r>
            <a:r>
              <a:rPr lang="en-US" b="0"/>
              <a:t>hay </a:t>
            </a:r>
            <a:r>
              <a:rPr lang="en-US" b="0" smtClean="0"/>
              <a:t>chứa </a:t>
            </a:r>
            <a:r>
              <a:rPr lang="en-US" b="0"/>
              <a:t>form khác)</a:t>
            </a:r>
          </a:p>
        </p:txBody>
      </p:sp>
    </p:spTree>
    <p:extLst>
      <p:ext uri="{BB962C8B-B14F-4D97-AF65-F5344CB8AC3E}">
        <p14:creationId xmlns:p14="http://schemas.microsoft.com/office/powerpoint/2010/main" val="1261660835"/>
      </p:ext>
    </p:extLst>
  </p:cSld>
  <p:clrMapOvr>
    <a:masterClrMapping/>
  </p:clrMapOvr>
  <p:transition spd="med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24487"/>
          </a:xfrm>
        </p:spPr>
        <p:txBody>
          <a:bodyPr/>
          <a:lstStyle/>
          <a:p>
            <a:r>
              <a:rPr lang="en-US"/>
              <a:t>MDI Form:</a:t>
            </a:r>
            <a:r>
              <a:rPr lang="en-US" smtClean="0"/>
              <a:t> </a:t>
            </a:r>
          </a:p>
          <a:p>
            <a:pPr lvl="1"/>
            <a:r>
              <a:rPr lang="en-US" sz="2400" b="0"/>
              <a:t>Là những Form có thuộc tính </a:t>
            </a:r>
            <a:r>
              <a:rPr lang="en-US" sz="2400"/>
              <a:t>IsMdiForm </a:t>
            </a:r>
            <a:r>
              <a:rPr lang="en-US" sz="2400" b="0"/>
              <a:t>là </a:t>
            </a:r>
            <a:r>
              <a:rPr lang="en-US" sz="2400"/>
              <a:t>True</a:t>
            </a:r>
            <a:r>
              <a:rPr lang="en-US" sz="2400" b="0"/>
              <a:t>. </a:t>
            </a:r>
            <a:endParaRPr lang="en-US" sz="2400" b="0" smtClean="0"/>
          </a:p>
          <a:p>
            <a:pPr lvl="1"/>
            <a:r>
              <a:rPr lang="en-US" sz="2400" b="0" smtClean="0"/>
              <a:t>Có </a:t>
            </a:r>
            <a:r>
              <a:rPr lang="en-US" sz="2400" b="0"/>
              <a:t>2 cách khai báo thuộc tính IsMdiForm là True:</a:t>
            </a:r>
          </a:p>
          <a:p>
            <a:pPr lvl="2" algn="just"/>
            <a:r>
              <a:rPr lang="en-US" b="1" i="1" smtClean="0"/>
              <a:t>Cách </a:t>
            </a:r>
            <a:r>
              <a:rPr lang="en-US" b="1" i="1"/>
              <a:t>1:</a:t>
            </a:r>
            <a:r>
              <a:rPr lang="en-US" b="0"/>
              <a:t> vào </a:t>
            </a:r>
            <a:r>
              <a:rPr lang="en-US"/>
              <a:t>Properties </a:t>
            </a:r>
            <a:r>
              <a:rPr lang="en-US" b="0" smtClean="0"/>
              <a:t>của </a:t>
            </a:r>
            <a:r>
              <a:rPr lang="en-US" b="0"/>
              <a:t>Form và đổi </a:t>
            </a:r>
            <a:r>
              <a:rPr lang="en-US"/>
              <a:t>IsMdiForm </a:t>
            </a:r>
            <a:r>
              <a:rPr lang="en-US" b="0"/>
              <a:t>thành </a:t>
            </a:r>
            <a:r>
              <a:rPr lang="en-US"/>
              <a:t>True</a:t>
            </a:r>
            <a:r>
              <a:rPr lang="en-US" b="0" smtClean="0"/>
              <a:t>:</a:t>
            </a:r>
          </a:p>
          <a:p>
            <a:pPr lvl="2" algn="just"/>
            <a:r>
              <a:rPr lang="en-US" b="1"/>
              <a:t>Cách 2</a:t>
            </a:r>
            <a:r>
              <a:rPr lang="en-US"/>
              <a:t>: khai báo trong quá trình thực thi </a:t>
            </a:r>
            <a:r>
              <a:rPr lang="en-US" smtClean="0"/>
              <a:t>chương </a:t>
            </a:r>
            <a:r>
              <a:rPr lang="en-US"/>
              <a:t>trình</a:t>
            </a:r>
            <a:r>
              <a:rPr lang="en-US" smtClean="0"/>
              <a:t>:</a:t>
            </a:r>
          </a:p>
          <a:p>
            <a:pPr marL="800100" lvl="2" indent="0">
              <a:buNone/>
            </a:pPr>
            <a:r>
              <a:rPr lang="en-US" b="0" i="1">
                <a:solidFill>
                  <a:srgbClr val="00B050"/>
                </a:solidFill>
              </a:rPr>
              <a:t>// Khai báo và khởi </a:t>
            </a:r>
            <a:r>
              <a:rPr lang="en-US" b="0" i="1" smtClean="0">
                <a:solidFill>
                  <a:srgbClr val="00B050"/>
                </a:solidFill>
              </a:rPr>
              <a:t>tạo </a:t>
            </a:r>
            <a:r>
              <a:rPr lang="en-US" b="0" i="1">
                <a:solidFill>
                  <a:srgbClr val="00B050"/>
                </a:solidFill>
              </a:rPr>
              <a:t>Form2</a:t>
            </a:r>
          </a:p>
          <a:p>
            <a:pPr marL="800100" lvl="2" indent="0">
              <a:buNone/>
            </a:pPr>
            <a:r>
              <a:rPr lang="en-US" b="0"/>
              <a:t>Form </a:t>
            </a:r>
            <a:r>
              <a:rPr lang="en-US"/>
              <a:t>frm = </a:t>
            </a:r>
            <a:r>
              <a:rPr lang="en-US" b="0"/>
              <a:t>new Form1</a:t>
            </a:r>
            <a:r>
              <a:rPr lang="en-US"/>
              <a:t>();</a:t>
            </a:r>
          </a:p>
          <a:p>
            <a:pPr marL="800100" lvl="2" indent="0">
              <a:buNone/>
            </a:pPr>
            <a:r>
              <a:rPr lang="en-US" b="0" i="1">
                <a:solidFill>
                  <a:srgbClr val="00B050"/>
                </a:solidFill>
              </a:rPr>
              <a:t>// Khai báo thuộc tính IsMdiContainer là true</a:t>
            </a:r>
          </a:p>
          <a:p>
            <a:pPr marL="800100" lvl="2" indent="0">
              <a:buNone/>
            </a:pPr>
            <a:r>
              <a:rPr lang="en-US"/>
              <a:t>frm.IsMdiContainer = </a:t>
            </a:r>
            <a:r>
              <a:rPr lang="en-US" b="0"/>
              <a:t>true</a:t>
            </a:r>
            <a:r>
              <a:rPr lang="en-US"/>
              <a:t>;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963557"/>
      </p:ext>
    </p:extLst>
  </p:cSld>
  <p:clrMapOvr>
    <a:masterClrMapping/>
  </p:clrMapOvr>
  <p:transition spd="med">
    <p:pull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24487"/>
          </a:xfrm>
        </p:spPr>
        <p:txBody>
          <a:bodyPr>
            <a:normAutofit/>
          </a:bodyPr>
          <a:lstStyle/>
          <a:p>
            <a:r>
              <a:rPr lang="en-US"/>
              <a:t>Child </a:t>
            </a:r>
            <a:r>
              <a:rPr lang="en-US" smtClean="0"/>
              <a:t>Form: </a:t>
            </a:r>
          </a:p>
          <a:p>
            <a:pPr lvl="1" algn="just"/>
            <a:r>
              <a:rPr lang="en-US" sz="2400" b="0"/>
              <a:t>Là form khi </a:t>
            </a:r>
            <a:r>
              <a:rPr lang="en-US" sz="2400" b="0" smtClean="0"/>
              <a:t>nạp </a:t>
            </a:r>
            <a:r>
              <a:rPr lang="en-US" sz="2400" b="0"/>
              <a:t>lên sẽ nằm trong vùng làm </a:t>
            </a:r>
            <a:r>
              <a:rPr lang="en-US" sz="2400" b="0" smtClean="0"/>
              <a:t>việc của MDI Form</a:t>
            </a:r>
            <a:r>
              <a:rPr lang="en-US" sz="2400" b="0"/>
              <a:t>.</a:t>
            </a:r>
          </a:p>
          <a:p>
            <a:pPr lvl="1" algn="just"/>
            <a:r>
              <a:rPr lang="en-US" sz="2400" b="0" smtClean="0"/>
              <a:t>Phải </a:t>
            </a:r>
            <a:r>
              <a:rPr lang="en-US" sz="2400" b="0"/>
              <a:t>xác định rõ MDI Form (Form cha) </a:t>
            </a:r>
            <a:r>
              <a:rPr lang="en-US" sz="2400" b="0" smtClean="0"/>
              <a:t>của </a:t>
            </a:r>
            <a:r>
              <a:rPr lang="en-US" sz="2400" b="0"/>
              <a:t>Child Form </a:t>
            </a:r>
            <a:r>
              <a:rPr lang="en-US" sz="2400" b="0" smtClean="0"/>
              <a:t>là form </a:t>
            </a:r>
            <a:r>
              <a:rPr lang="en-US" sz="2400" b="0"/>
              <a:t>nào thông qua thuộc tính MdiParent</a:t>
            </a:r>
            <a:r>
              <a:rPr lang="en-US" sz="2400" b="0" smtClean="0"/>
              <a:t>.</a:t>
            </a:r>
          </a:p>
          <a:p>
            <a:pPr marL="1257300" lvl="3" indent="0">
              <a:buNone/>
            </a:pPr>
            <a:r>
              <a:rPr lang="en-US" sz="2400" b="0" i="1">
                <a:solidFill>
                  <a:srgbClr val="00B050"/>
                </a:solidFill>
              </a:rPr>
              <a:t>// Khai báo và khởi </a:t>
            </a:r>
            <a:r>
              <a:rPr lang="en-US" sz="2400" b="0" i="1" smtClean="0">
                <a:solidFill>
                  <a:srgbClr val="00B050"/>
                </a:solidFill>
              </a:rPr>
              <a:t>tạo </a:t>
            </a:r>
            <a:r>
              <a:rPr lang="en-US" sz="2400" b="0" i="1">
                <a:solidFill>
                  <a:srgbClr val="00B050"/>
                </a:solidFill>
              </a:rPr>
              <a:t>form</a:t>
            </a:r>
          </a:p>
          <a:p>
            <a:pPr marL="1257300" lvl="3" indent="0">
              <a:buNone/>
            </a:pPr>
            <a:r>
              <a:rPr lang="en-US" sz="2400" b="0"/>
              <a:t>Form </a:t>
            </a:r>
            <a:r>
              <a:rPr lang="en-US" sz="2400"/>
              <a:t>frm = </a:t>
            </a:r>
            <a:r>
              <a:rPr lang="en-US" sz="2400" b="0">
                <a:solidFill>
                  <a:srgbClr val="00B0F0"/>
                </a:solidFill>
              </a:rPr>
              <a:t>new</a:t>
            </a:r>
            <a:r>
              <a:rPr lang="en-US" sz="2400" b="0"/>
              <a:t> TestChilForm</a:t>
            </a:r>
            <a:r>
              <a:rPr lang="en-US" sz="2400"/>
              <a:t>();</a:t>
            </a:r>
          </a:p>
          <a:p>
            <a:pPr marL="1257300" lvl="3" indent="0">
              <a:buNone/>
            </a:pPr>
            <a:r>
              <a:rPr lang="en-US" sz="2400" b="0" i="1">
                <a:solidFill>
                  <a:srgbClr val="00B050"/>
                </a:solidFill>
              </a:rPr>
              <a:t>//Xác định MDI Form chính là form </a:t>
            </a:r>
            <a:r>
              <a:rPr lang="en-US" sz="2400" b="0" i="1" smtClean="0">
                <a:solidFill>
                  <a:srgbClr val="00B050"/>
                </a:solidFill>
              </a:rPr>
              <a:t>hiện </a:t>
            </a:r>
            <a:r>
              <a:rPr lang="en-US" sz="2400" b="0" i="1">
                <a:solidFill>
                  <a:srgbClr val="00B050"/>
                </a:solidFill>
              </a:rPr>
              <a:t>đang </a:t>
            </a:r>
            <a:r>
              <a:rPr lang="en-US" sz="2400" b="0" i="1" smtClean="0">
                <a:solidFill>
                  <a:srgbClr val="00B050"/>
                </a:solidFill>
              </a:rPr>
              <a:t>nạp </a:t>
            </a:r>
            <a:r>
              <a:rPr lang="en-US" sz="2400" b="0" i="1">
                <a:solidFill>
                  <a:srgbClr val="00B050"/>
                </a:solidFill>
              </a:rPr>
              <a:t>frm lên</a:t>
            </a:r>
          </a:p>
          <a:p>
            <a:pPr marL="1257300" lvl="3" indent="0">
              <a:buNone/>
            </a:pPr>
            <a:r>
              <a:rPr lang="en-US" sz="2400" b="1"/>
              <a:t>frm.MdiParent </a:t>
            </a:r>
            <a:r>
              <a:rPr lang="en-US" sz="2400"/>
              <a:t>= </a:t>
            </a:r>
            <a:r>
              <a:rPr lang="en-US" sz="2400" b="0">
                <a:solidFill>
                  <a:srgbClr val="00B0F0"/>
                </a:solidFill>
              </a:rPr>
              <a:t>this</a:t>
            </a:r>
            <a:r>
              <a:rPr lang="en-US" sz="2400"/>
              <a:t>;</a:t>
            </a:r>
          </a:p>
          <a:p>
            <a:pPr marL="1257300" lvl="3" indent="0">
              <a:buNone/>
            </a:pPr>
            <a:r>
              <a:rPr lang="nn-NO" sz="2400" b="0" i="1">
                <a:solidFill>
                  <a:srgbClr val="00B050"/>
                </a:solidFill>
              </a:rPr>
              <a:t>// </a:t>
            </a:r>
            <a:r>
              <a:rPr lang="nn-NO" sz="2400" b="0" i="1" smtClean="0">
                <a:solidFill>
                  <a:srgbClr val="00B050"/>
                </a:solidFill>
              </a:rPr>
              <a:t>Nạp </a:t>
            </a:r>
            <a:r>
              <a:rPr lang="nn-NO" sz="2400" b="0" i="1">
                <a:solidFill>
                  <a:srgbClr val="00B050"/>
                </a:solidFill>
              </a:rPr>
              <a:t>form con lên</a:t>
            </a:r>
          </a:p>
          <a:p>
            <a:pPr marL="1257300" lvl="3" indent="0">
              <a:buNone/>
            </a:pPr>
            <a:r>
              <a:rPr lang="en-US" sz="2400" b="1"/>
              <a:t>frm.Show</a:t>
            </a:r>
            <a:r>
              <a:rPr lang="en-US" sz="2400"/>
              <a:t>();</a:t>
            </a:r>
            <a:endParaRPr lang="en-US" sz="24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482055"/>
      </p:ext>
    </p:extLst>
  </p:cSld>
  <p:clrMapOvr>
    <a:masterClrMapping/>
  </p:clrMapOvr>
  <p:transition spd="med"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Các thuộc tính của Form</a:t>
            </a:r>
            <a:r>
              <a:rPr lang="en-US"/>
              <a:t>:</a:t>
            </a:r>
            <a:r>
              <a:rPr lang="en-US" smtClean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48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99521"/>
              </p:ext>
            </p:extLst>
          </p:nvPr>
        </p:nvGraphicFramePr>
        <p:xfrm>
          <a:off x="609600" y="1600200"/>
          <a:ext cx="7924800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5600"/>
                <a:gridCol w="5029200"/>
              </a:tblGrid>
              <a:tr h="534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Tên thuộc tính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Ý nghĩa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BackColor/ForeColor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Màu nền / Màu chữ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BackGroundImage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Ảnh nền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AcceptButton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Nút được chọn kích hoạt sự kiện click khi người dùng click Enter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CancelButton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Nút được chọn kích hoạt sự kiện click khi người dùng click Esc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180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Controls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Danh sách các control con của nó. Cho phép người dùng thêm hoặc xóa động controls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FormBorderStyle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Chọn loại window form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Opacity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Độ </a:t>
                      </a:r>
                      <a:r>
                        <a:rPr lang="en-US" sz="1800" b="1">
                          <a:effectLst/>
                        </a:rPr>
                        <a:t>mờ</a:t>
                      </a:r>
                      <a:r>
                        <a:rPr lang="en-US" sz="1800">
                          <a:effectLst/>
                        </a:rPr>
                        <a:t> của window form 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396394"/>
      </p:ext>
    </p:extLst>
  </p:cSld>
  <p:clrMapOvr>
    <a:masterClrMapping/>
  </p:clrMapOvr>
  <p:transition spd="med">
    <p:pull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Các thuộc tính của Form</a:t>
            </a:r>
            <a:r>
              <a:rPr lang="en-US"/>
              <a:t>:</a:t>
            </a:r>
            <a:r>
              <a:rPr lang="en-US" smtClean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49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348590"/>
              </p:ext>
            </p:extLst>
          </p:nvPr>
        </p:nvGraphicFramePr>
        <p:xfrm>
          <a:off x="609600" y="1600200"/>
          <a:ext cx="7924800" cy="38445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5600"/>
                <a:gridCol w="5029200"/>
              </a:tblGrid>
              <a:tr h="534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Tên thuộc tính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Ý nghĩa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AutoSize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Cho phép kéo dãn form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CauseValidation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Cho phép các control con của nó có thể phát sinh sự kiện Validate. Dùng để kiểm tra dữ liệu hợp lệ. 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TopMost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Cho phép Form hiện trên tất cả các form khác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WindowState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{Normal, Minimized, Maximized}. Thể hiện của Form khi xuất hiện.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1207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Cursor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Thiết lập con trỏ chuột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 algn="l"/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Icon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Thiết lập Icon của form 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19489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Tiêu chí đánh giá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505200"/>
          </a:xfrm>
        </p:spPr>
        <p:txBody>
          <a:bodyPr/>
          <a:lstStyle/>
          <a:p>
            <a:r>
              <a:rPr lang="en-US" i="1" dirty="0" err="1"/>
              <a:t>Đánh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quá</a:t>
            </a:r>
            <a:r>
              <a:rPr lang="en-US" i="1" dirty="0"/>
              <a:t> </a:t>
            </a:r>
            <a:r>
              <a:rPr lang="en-US" i="1" dirty="0" err="1"/>
              <a:t>trình</a:t>
            </a:r>
            <a:r>
              <a:rPr lang="en-US" i="1" dirty="0"/>
              <a:t>:	50</a:t>
            </a:r>
            <a:r>
              <a:rPr lang="en-US" i="1" dirty="0" smtClean="0"/>
              <a:t>%, </a:t>
            </a:r>
            <a:r>
              <a:rPr lang="en-US" i="1" dirty="0" err="1"/>
              <a:t>trong</a:t>
            </a:r>
            <a:r>
              <a:rPr lang="en-US" i="1" dirty="0"/>
              <a:t> </a:t>
            </a:r>
            <a:r>
              <a:rPr lang="en-US" i="1" dirty="0" err="1"/>
              <a:t>đó</a:t>
            </a:r>
            <a:r>
              <a:rPr lang="en-US" i="1" dirty="0"/>
              <a:t>:</a:t>
            </a:r>
            <a:endParaRPr lang="en-US" sz="2400" dirty="0"/>
          </a:p>
          <a:p>
            <a:pPr lvl="1"/>
            <a:r>
              <a:rPr lang="en-US" i="1" dirty="0" err="1" smtClean="0"/>
              <a:t>Làm</a:t>
            </a:r>
            <a:r>
              <a:rPr lang="en-US" i="1" dirty="0" smtClean="0"/>
              <a:t> </a:t>
            </a:r>
            <a:r>
              <a:rPr lang="en-US" i="1" dirty="0" err="1"/>
              <a:t>bài</a:t>
            </a:r>
            <a:r>
              <a:rPr lang="en-US" i="1" dirty="0"/>
              <a:t> </a:t>
            </a:r>
            <a:r>
              <a:rPr lang="en-US" i="1" dirty="0" err="1"/>
              <a:t>tập</a:t>
            </a:r>
            <a:r>
              <a:rPr lang="en-US" i="1" dirty="0"/>
              <a:t>:	</a:t>
            </a:r>
            <a:r>
              <a:rPr lang="en-US" i="1" dirty="0" smtClean="0"/>
              <a:t> 10</a:t>
            </a:r>
            <a:r>
              <a:rPr lang="en-US" i="1" dirty="0"/>
              <a:t>%</a:t>
            </a:r>
            <a:endParaRPr lang="en-US" sz="2400" dirty="0"/>
          </a:p>
          <a:p>
            <a:pPr lvl="1"/>
            <a:r>
              <a:rPr lang="en-US" i="1" dirty="0" err="1" smtClean="0"/>
              <a:t>Kiểm</a:t>
            </a:r>
            <a:r>
              <a:rPr lang="en-US" i="1" dirty="0" smtClean="0"/>
              <a:t> </a:t>
            </a:r>
            <a:r>
              <a:rPr lang="en-US" i="1" dirty="0" err="1"/>
              <a:t>tra</a:t>
            </a:r>
            <a:r>
              <a:rPr lang="en-US" i="1" dirty="0"/>
              <a:t> </a:t>
            </a:r>
            <a:r>
              <a:rPr lang="en-US" i="1" dirty="0" err="1"/>
              <a:t>thực</a:t>
            </a:r>
            <a:r>
              <a:rPr lang="en-US" i="1" dirty="0"/>
              <a:t> </a:t>
            </a:r>
            <a:r>
              <a:rPr lang="en-US" i="1" dirty="0" err="1" smtClean="0"/>
              <a:t>hành</a:t>
            </a:r>
            <a:r>
              <a:rPr lang="en-US" i="1" dirty="0" smtClean="0"/>
              <a:t>: 10</a:t>
            </a:r>
            <a:r>
              <a:rPr lang="en-US" i="1" dirty="0"/>
              <a:t>%</a:t>
            </a:r>
            <a:endParaRPr lang="en-US" sz="2400" dirty="0"/>
          </a:p>
          <a:p>
            <a:pPr lvl="1"/>
            <a:r>
              <a:rPr lang="en-US" i="1" dirty="0" err="1" smtClean="0"/>
              <a:t>Thi</a:t>
            </a:r>
            <a:r>
              <a:rPr lang="en-US" i="1" dirty="0" smtClean="0"/>
              <a:t> </a:t>
            </a:r>
            <a:r>
              <a:rPr lang="en-US" i="1" dirty="0" err="1"/>
              <a:t>giữa</a:t>
            </a:r>
            <a:r>
              <a:rPr lang="en-US" i="1" dirty="0"/>
              <a:t> </a:t>
            </a:r>
            <a:r>
              <a:rPr lang="en-US" i="1" dirty="0" err="1"/>
              <a:t>kỳ</a:t>
            </a:r>
            <a:r>
              <a:rPr lang="en-US" i="1" dirty="0"/>
              <a:t>:	30%</a:t>
            </a:r>
            <a:endParaRPr lang="en-US" sz="2400" dirty="0"/>
          </a:p>
          <a:p>
            <a:r>
              <a:rPr lang="en-US" b="1" i="1" dirty="0"/>
              <a:t> </a:t>
            </a:r>
            <a:r>
              <a:rPr lang="en-US" b="1" i="1" dirty="0" err="1"/>
              <a:t>Thi</a:t>
            </a:r>
            <a:r>
              <a:rPr lang="en-US" b="1" i="1" dirty="0"/>
              <a:t> </a:t>
            </a:r>
            <a:r>
              <a:rPr lang="en-US" b="1" i="1" dirty="0" err="1"/>
              <a:t>cuối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r>
              <a:rPr lang="en-US" b="1" i="1" dirty="0"/>
              <a:t> </a:t>
            </a:r>
            <a:r>
              <a:rPr lang="en-US" b="1" i="1" dirty="0" err="1"/>
              <a:t>kỳ</a:t>
            </a:r>
            <a:r>
              <a:rPr lang="en-US" b="1" i="1" dirty="0"/>
              <a:t>:   </a:t>
            </a:r>
            <a:r>
              <a:rPr lang="en-US" b="1" i="1" dirty="0" smtClean="0"/>
              <a:t>50%,  </a:t>
            </a:r>
            <a:r>
              <a:rPr lang="en-US" b="1" i="1" dirty="0" err="1"/>
              <a:t>thi</a:t>
            </a:r>
            <a:r>
              <a:rPr lang="en-US" b="1" i="1" dirty="0"/>
              <a:t> </a:t>
            </a:r>
            <a:r>
              <a:rPr lang="en-US" b="1" i="1" dirty="0" err="1"/>
              <a:t>thực</a:t>
            </a:r>
            <a:r>
              <a:rPr lang="en-US" b="1" i="1" dirty="0"/>
              <a:t> </a:t>
            </a:r>
            <a:r>
              <a:rPr lang="en-US" b="1" i="1" dirty="0" err="1"/>
              <a:t>hành</a:t>
            </a:r>
            <a:r>
              <a:rPr lang="en-US" b="1" i="1" dirty="0"/>
              <a:t> </a:t>
            </a:r>
            <a:r>
              <a:rPr lang="en-US" b="1" i="1" dirty="0" err="1"/>
              <a:t>trong</a:t>
            </a:r>
            <a:r>
              <a:rPr lang="en-US" b="1" i="1" dirty="0"/>
              <a:t> </a:t>
            </a:r>
            <a:r>
              <a:rPr lang="en-US" b="1" i="1" dirty="0" err="1"/>
              <a:t>thời</a:t>
            </a:r>
            <a:r>
              <a:rPr lang="en-US" b="1" i="1" dirty="0"/>
              <a:t> </a:t>
            </a:r>
            <a:r>
              <a:rPr lang="en-US" b="1" i="1" dirty="0" err="1"/>
              <a:t>gian</a:t>
            </a:r>
            <a:r>
              <a:rPr lang="en-US" b="1" i="1" dirty="0"/>
              <a:t> 120 </a:t>
            </a:r>
            <a:r>
              <a:rPr lang="en-US" b="1" i="1" dirty="0" err="1"/>
              <a:t>phút</a:t>
            </a:r>
            <a:r>
              <a:rPr lang="en-US" b="1" i="1" dirty="0"/>
              <a:t>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6041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ent Arrow 18"/>
          <p:cNvSpPr/>
          <p:nvPr/>
        </p:nvSpPr>
        <p:spPr>
          <a:xfrm rot="5400000">
            <a:off x="6702555" y="2719575"/>
            <a:ext cx="615690" cy="1828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b="1">
                <a:solidFill>
                  <a:srgbClr val="0070C0"/>
                </a:solidFill>
              </a:rPr>
              <a:t>FixedSingle</a:t>
            </a:r>
          </a:p>
        </p:txBody>
      </p:sp>
      <p:sp>
        <p:nvSpPr>
          <p:cNvPr id="15" name="Bent Arrow 14"/>
          <p:cNvSpPr/>
          <p:nvPr/>
        </p:nvSpPr>
        <p:spPr>
          <a:xfrm rot="5400000" flipV="1">
            <a:off x="1901955" y="2820650"/>
            <a:ext cx="615690" cy="1828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>
                <a:solidFill>
                  <a:srgbClr val="0070C0"/>
                </a:solidFill>
              </a:rPr>
              <a:t>Fixed3D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76528" y="3545199"/>
            <a:ext cx="604348" cy="16069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400" smtClean="0"/>
              <a:t>FixedDialog</a:t>
            </a:r>
            <a:endParaRPr lang="en-US" sz="1400"/>
          </a:p>
        </p:txBody>
      </p:sp>
      <p:sp>
        <p:nvSpPr>
          <p:cNvPr id="13" name="Bent Arrow 12"/>
          <p:cNvSpPr/>
          <p:nvPr/>
        </p:nvSpPr>
        <p:spPr>
          <a:xfrm flipH="1">
            <a:off x="3241527" y="1956876"/>
            <a:ext cx="873271" cy="107492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None</a:t>
            </a:r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19477199">
            <a:off x="4652632" y="2368128"/>
            <a:ext cx="1505347" cy="5292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/>
              <a:t>Sizable</a:t>
            </a: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Thuộc tính </a:t>
            </a:r>
            <a:r>
              <a:rPr lang="en-US"/>
              <a:t>FormBorderStyle </a:t>
            </a:r>
            <a:r>
              <a:rPr lang="en-US" smtClean="0"/>
              <a:t>: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819400" y="2971800"/>
            <a:ext cx="3352800" cy="76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smtClean="0"/>
              <a:t>FormBorderStyle </a:t>
            </a:r>
            <a:endParaRPr lang="en-US" b="1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085" y="1466850"/>
            <a:ext cx="2495550" cy="1276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81" y="1548324"/>
            <a:ext cx="2343150" cy="914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202769"/>
            <a:ext cx="2533650" cy="13144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0535" y="5110611"/>
            <a:ext cx="2495550" cy="12763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3265" y="3927942"/>
            <a:ext cx="24955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13015"/>
      </p:ext>
    </p:extLst>
  </p:cSld>
  <p:clrMapOvr>
    <a:masterClrMapping/>
  </p:clrMapOvr>
  <p:transition spd="med">
    <p:pul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Form </a:t>
            </a:r>
            <a:r>
              <a:rPr lang="en-US"/>
              <a:t>Method</a:t>
            </a:r>
            <a:r>
              <a:rPr lang="en-US" smtClean="0"/>
              <a:t>: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51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351265"/>
              </p:ext>
            </p:extLst>
          </p:nvPr>
        </p:nvGraphicFramePr>
        <p:xfrm>
          <a:off x="609600" y="1600200"/>
          <a:ext cx="7924800" cy="39461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5600"/>
                <a:gridCol w="5029200"/>
              </a:tblGrid>
              <a:tr h="534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Tên </a:t>
                      </a:r>
                      <a:r>
                        <a:rPr lang="en-US" sz="2200" b="1" smtClean="0">
                          <a:solidFill>
                            <a:schemeClr val="bg1"/>
                          </a:solidFill>
                          <a:effectLst/>
                        </a:rPr>
                        <a:t>hàm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Ý nghĩa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9361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Show()	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Sau khi dialog hiện lên, người dùng có thể chọn focus vào control khác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ShowDialog()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Sau khi dialog hiện lên người dùng không thể focus vào các control khác.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Kiểu dữ liệu trả về: DialogResult.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Close()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Đóng Dialog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this.DialogResult = DialogResult.OK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Đóng dialog và trả về kết quả tương ứng OK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12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This.DialogResult = DialogResult.Cancel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Đóng dialog và trả về kết quả tương ứng Cancel.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285879"/>
      </p:ext>
    </p:extLst>
  </p:cSld>
  <p:clrMapOvr>
    <a:masterClrMapping/>
  </p:clrMapOvr>
  <p:transition spd="med">
    <p:pull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/>
          <a:lstStyle/>
          <a:p>
            <a:r>
              <a:rPr lang="en-US" smtClean="0"/>
              <a:t>Form Event: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091964"/>
              </p:ext>
            </p:extLst>
          </p:nvPr>
        </p:nvGraphicFramePr>
        <p:xfrm>
          <a:off x="609600" y="1600200"/>
          <a:ext cx="7924800" cy="38544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5600"/>
                <a:gridCol w="5029200"/>
              </a:tblGrid>
              <a:tr h="534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Tên </a:t>
                      </a:r>
                      <a:r>
                        <a:rPr lang="en-US" sz="2200" b="1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Event</a:t>
                      </a:r>
                      <a:endParaRPr lang="en-US" sz="22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bg1"/>
                          </a:solidFill>
                          <a:effectLst/>
                        </a:rPr>
                        <a:t>Ý nghĩa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Load()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Sự kiện được kích hoạt khi Form đã load xong các control</a:t>
                      </a:r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Sự </a:t>
                      </a: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kiện này được bắt khi người dùng muốn khởi tạo biến hoặc giá trị trong Form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36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Paint()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Sự kiện này được gọi khi Form thực hiện vẽ lại.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KeyPress, KeyDown,..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Các sự kiện về phím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87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MouseHover, MouseDown, MouseLeave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Các sự kiện chuột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843824"/>
      </p:ext>
    </p:extLst>
  </p:cSld>
  <p:clrMapOvr>
    <a:masterClrMapping/>
  </p:clrMapOvr>
  <p:transition spd="med">
    <p:pull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900113"/>
            <a:ext cx="8229600" cy="547687"/>
          </a:xfrm>
        </p:spPr>
        <p:txBody>
          <a:bodyPr>
            <a:normAutofit fontScale="25000" lnSpcReduction="20000"/>
          </a:bodyPr>
          <a:lstStyle/>
          <a:p>
            <a:r>
              <a:rPr lang="en-US" smtClean="0"/>
              <a:t>Form Event: </a:t>
            </a:r>
          </a:p>
          <a:p>
            <a:pPr lvl="1"/>
            <a:r>
              <a:rPr lang="en-US" b="0" smtClean="0"/>
              <a:t>Click </a:t>
            </a:r>
            <a:r>
              <a:rPr lang="en-US" b="0"/>
              <a:t>Click</a:t>
            </a:r>
          </a:p>
          <a:p>
            <a:pPr lvl="1"/>
            <a:r>
              <a:rPr lang="en-US" b="0" smtClean="0"/>
              <a:t>DoubleClick</a:t>
            </a:r>
            <a:endParaRPr lang="en-US" b="0"/>
          </a:p>
          <a:p>
            <a:pPr lvl="1"/>
            <a:r>
              <a:rPr lang="en-US" b="0" smtClean="0"/>
              <a:t>KeyDown</a:t>
            </a:r>
            <a:endParaRPr lang="en-US" b="0"/>
          </a:p>
          <a:p>
            <a:pPr lvl="1"/>
            <a:r>
              <a:rPr lang="en-US" b="0" smtClean="0"/>
              <a:t>MouseHover</a:t>
            </a:r>
            <a:endParaRPr lang="en-US" b="0"/>
          </a:p>
          <a:p>
            <a:pPr lvl="1"/>
            <a:r>
              <a:rPr lang="en-US" b="0" smtClean="0"/>
              <a:t>Paint</a:t>
            </a:r>
            <a:endParaRPr lang="en-US" b="0"/>
          </a:p>
          <a:p>
            <a:pPr lvl="1"/>
            <a:r>
              <a:rPr lang="en-US" b="0" smtClean="0"/>
              <a:t>Resize</a:t>
            </a:r>
            <a:endParaRPr lang="en-US" b="0"/>
          </a:p>
          <a:p>
            <a:pPr marL="0" indent="0">
              <a:buNone/>
            </a:pP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640164"/>
            <a:ext cx="3505968" cy="387445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334000" y="2133600"/>
            <a:ext cx="3048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16830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Tài liệu tham khảo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2895600"/>
          </a:xfrm>
        </p:spPr>
        <p:txBody>
          <a:bodyPr/>
          <a:lstStyle/>
          <a:p>
            <a:pPr algn="just"/>
            <a:r>
              <a:rPr lang="en-US" sz="2400" b="0" dirty="0" smtClean="0"/>
              <a:t>[1] MSDN </a:t>
            </a:r>
            <a:r>
              <a:rPr lang="en-US" sz="2400" b="0" dirty="0" err="1"/>
              <a:t>Trainning</a:t>
            </a:r>
            <a:r>
              <a:rPr lang="en-US" sz="2400" b="0" dirty="0"/>
              <a:t>-Introduction to C# Programming for the Microsoft®   .NET Platform.</a:t>
            </a:r>
          </a:p>
          <a:p>
            <a:pPr algn="just"/>
            <a:r>
              <a:rPr lang="en-US" sz="2400" b="0" dirty="0" smtClean="0"/>
              <a:t>[2] O'Reilly </a:t>
            </a:r>
            <a:r>
              <a:rPr lang="en-US" sz="2400" b="0" dirty="0"/>
              <a:t>- Learning C Sharp</a:t>
            </a:r>
          </a:p>
          <a:p>
            <a:pPr algn="just"/>
            <a:r>
              <a:rPr lang="en-US" sz="2400" b="0" dirty="0" smtClean="0"/>
              <a:t>[3] </a:t>
            </a:r>
            <a:r>
              <a:rPr lang="en-US" sz="2400" b="0" dirty="0"/>
              <a:t>SAMS - Teach Yourself </a:t>
            </a:r>
            <a:r>
              <a:rPr lang="en-US" sz="2400" b="0" dirty="0" err="1"/>
              <a:t>C.Sharp</a:t>
            </a:r>
            <a:r>
              <a:rPr lang="en-US" sz="2400" b="0" dirty="0"/>
              <a:t> In 24 Hours</a:t>
            </a:r>
            <a:endParaRPr lang="en-US" sz="2400" b="0" dirty="0" smtClean="0"/>
          </a:p>
          <a:p>
            <a:pPr algn="just"/>
            <a:r>
              <a:rPr lang="en-US" sz="2400" b="0" dirty="0" smtClean="0"/>
              <a:t>[4] Slide </a:t>
            </a:r>
            <a:r>
              <a:rPr lang="en-US" sz="2400" b="0" dirty="0" err="1"/>
              <a:t>bài</a:t>
            </a:r>
            <a:r>
              <a:rPr lang="en-US" sz="2400" b="0" dirty="0"/>
              <a:t> </a:t>
            </a:r>
            <a:r>
              <a:rPr lang="en-US" sz="2400" b="0" dirty="0" err="1" smtClean="0"/>
              <a:t>giảng</a:t>
            </a:r>
            <a:r>
              <a:rPr lang="en-US" sz="2400" b="0" dirty="0" smtClean="0"/>
              <a:t> </a:t>
            </a:r>
            <a:r>
              <a:rPr lang="en-US" sz="2400" b="0" dirty="0"/>
              <a:t>C#, ĐH KHTN </a:t>
            </a:r>
            <a:r>
              <a:rPr lang="en-US" sz="2400" b="0" dirty="0" err="1"/>
              <a:t>TpHCM</a:t>
            </a:r>
            <a:endParaRPr lang="en-US" sz="2400" b="0" dirty="0"/>
          </a:p>
          <a:p>
            <a:pPr algn="just"/>
            <a:r>
              <a:rPr lang="en-US" sz="2400" b="0" dirty="0" smtClean="0"/>
              <a:t>[5] C</a:t>
            </a:r>
            <a:r>
              <a:rPr lang="en-US" sz="2400" b="0" dirty="0"/>
              <a:t># Slides, </a:t>
            </a:r>
            <a:r>
              <a:rPr lang="en-US" sz="2400" b="0" dirty="0" err="1" smtClean="0"/>
              <a:t>Aptech</a:t>
            </a:r>
            <a:r>
              <a:rPr lang="en-US" sz="2400" b="0" dirty="0" smtClean="0"/>
              <a:t>.</a:t>
            </a:r>
            <a:endParaRPr lang="en-US" sz="2400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66284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PHƯƠNG PHÁP HỌC TẬP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14450"/>
            <a:ext cx="1781175" cy="2266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438275"/>
            <a:ext cx="303847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399680"/>
            <a:ext cx="2124075" cy="2096490"/>
          </a:xfrm>
          <a:prstGeom prst="rect">
            <a:avLst/>
          </a:prstGeom>
        </p:spPr>
      </p:pic>
      <p:sp>
        <p:nvSpPr>
          <p:cNvPr id="3" name="AutoShape 2" descr="Image result for làm bài tập ở nh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s://bms-harris.wikispaces.com/file/view/homework.gif/521150726/375x263/homework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2" y="3995012"/>
            <a:ext cx="2147888" cy="176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400" y="1351623"/>
            <a:ext cx="896178" cy="848653"/>
          </a:xfrm>
          <a:prstGeom prst="rect">
            <a:avLst/>
          </a:prstGeom>
        </p:spPr>
      </p:pic>
      <p:pic>
        <p:nvPicPr>
          <p:cNvPr id="1030" name="Picture 6" descr="http://img.new.livestream.com/events/00000000003dc8c9/e259d343-d61e-45f3-9597-aa2250d0bb27_170x2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93" y="3607903"/>
            <a:ext cx="161925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400" y="3495675"/>
            <a:ext cx="1619250" cy="2371725"/>
          </a:xfrm>
          <a:prstGeom prst="rect">
            <a:avLst/>
          </a:prstGeom>
        </p:spPr>
      </p:pic>
      <p:sp>
        <p:nvSpPr>
          <p:cNvPr id="11" name="AutoShape 2" descr="Image result for us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73" y="4343400"/>
            <a:ext cx="191159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860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NỘI QUY LỚP HỌC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AutoShape 2" descr="Image result for làm bài tập ở nh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43000"/>
            <a:ext cx="1266825" cy="1771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990600"/>
            <a:ext cx="2571750" cy="1981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104900"/>
            <a:ext cx="1285875" cy="1847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575" y="3370263"/>
            <a:ext cx="2019300" cy="1905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6137" y="3446463"/>
            <a:ext cx="1914525" cy="1828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7949" y="3498850"/>
            <a:ext cx="19335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522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1.Cài </a:t>
            </a:r>
            <a:r>
              <a:rPr lang="en-US" altLang="en-US" dirty="0" err="1"/>
              <a:t>đặt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sử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Visual Studio 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37361"/>
            <a:ext cx="8229600" cy="431403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err="1"/>
              <a:t>Giới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thiệu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về</a:t>
            </a:r>
            <a:r>
              <a:rPr lang="en-US" altLang="en-US" sz="2400" dirty="0"/>
              <a:t> Visual Studio </a:t>
            </a:r>
            <a:r>
              <a:rPr lang="en-US" altLang="en-US" sz="2400" dirty="0" err="1"/>
              <a:t>.Net</a:t>
            </a:r>
            <a:r>
              <a:rPr lang="en-US" altLang="en-US" sz="2400" dirty="0"/>
              <a:t> 2010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400" dirty="0"/>
              <a:t>	− </a:t>
            </a:r>
            <a:r>
              <a:rPr lang="en-US" altLang="en-US" sz="2400" dirty="0" err="1"/>
              <a:t>Bộ</a:t>
            </a:r>
            <a:r>
              <a:rPr lang="en-US" altLang="en-US" sz="2400" dirty="0"/>
              <a:t> Microsoft Visual Studio.NET </a:t>
            </a:r>
            <a:r>
              <a:rPr lang="en-US" altLang="en-US" sz="2400" dirty="0" err="1"/>
              <a:t>bao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gồm</a:t>
            </a:r>
            <a:r>
              <a:rPr lang="en-US" altLang="en-US" sz="2400" dirty="0"/>
              <a:t>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sz="2400" dirty="0"/>
              <a:t>		• </a:t>
            </a:r>
            <a:r>
              <a:rPr lang="en-US" altLang="en-US" sz="2400" dirty="0" err="1"/>
              <a:t>Môi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trường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lập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trình</a:t>
            </a:r>
            <a:r>
              <a:rPr lang="en-US" altLang="en-US" sz="2400" dirty="0"/>
              <a:t> - Integrated Development Environment(IDE)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</a:t>
            </a:r>
            <a:r>
              <a:rPr lang="en-US" altLang="en-US" sz="2000" dirty="0" err="1"/>
              <a:t>Giúp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lập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trình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dễ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dàng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hỗ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trợ</a:t>
            </a:r>
            <a:r>
              <a:rPr lang="en-US" altLang="en-US" sz="2000" dirty="0"/>
              <a:t> </a:t>
            </a:r>
            <a:r>
              <a:rPr lang="en-US" altLang="en-US" sz="2000" dirty="0" err="1"/>
              <a:t>viết</a:t>
            </a:r>
            <a:r>
              <a:rPr lang="en-US" altLang="en-US" sz="2000" dirty="0"/>
              <a:t> code </a:t>
            </a:r>
            <a:r>
              <a:rPr lang="en-US" altLang="en-US" sz="2000" dirty="0" err="1"/>
              <a:t>nhanh</a:t>
            </a:r>
            <a:endParaRPr lang="en-US" altLang="en-US" sz="2000" dirty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</a:t>
            </a:r>
            <a:r>
              <a:rPr lang="en-US" altLang="en-US" sz="2000" dirty="0" err="1"/>
              <a:t>Giúp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kiểm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tra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mã</a:t>
            </a:r>
            <a:r>
              <a:rPr lang="en-US" altLang="en-US" sz="2000" dirty="0"/>
              <a:t> </a:t>
            </a:r>
            <a:r>
              <a:rPr lang="en-US" altLang="en-US" sz="2000" dirty="0" err="1"/>
              <a:t>nguồn</a:t>
            </a:r>
            <a:endParaRPr lang="en-US" altLang="en-US" sz="2000" dirty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</a:t>
            </a:r>
            <a:r>
              <a:rPr lang="en-US" altLang="en-US" sz="2000" dirty="0" err="1"/>
              <a:t>Tạo</a:t>
            </a:r>
            <a:r>
              <a:rPr lang="en-US" altLang="en-US" sz="2000" dirty="0"/>
              <a:t> </a:t>
            </a:r>
            <a:r>
              <a:rPr lang="en-US" altLang="en-US" sz="2000" dirty="0" err="1"/>
              <a:t>giao</a:t>
            </a:r>
            <a:r>
              <a:rPr lang="en-US" altLang="en-US" sz="2000" dirty="0"/>
              <a:t> </a:t>
            </a:r>
            <a:r>
              <a:rPr lang="en-US" altLang="en-US" sz="2000" dirty="0" err="1"/>
              <a:t>diện</a:t>
            </a:r>
            <a:r>
              <a:rPr lang="en-US" altLang="en-US" sz="2000" dirty="0"/>
              <a:t> Windows</a:t>
            </a:r>
          </a:p>
          <a:p>
            <a:pPr lvl="2">
              <a:lnSpc>
                <a:spcPct val="80000"/>
              </a:lnSpc>
            </a:pPr>
            <a:r>
              <a:rPr lang="en-US" altLang="en-US" sz="1800" b="1" dirty="0" err="1"/>
              <a:t>Ngôn</a:t>
            </a:r>
            <a:r>
              <a:rPr lang="en-US" altLang="en-US" sz="1800" b="1" dirty="0"/>
              <a:t> </a:t>
            </a:r>
            <a:r>
              <a:rPr lang="en-US" altLang="en-US" sz="1800" b="1" dirty="0" err="1"/>
              <a:t>ngũ</a:t>
            </a:r>
            <a:r>
              <a:rPr lang="en-US" altLang="en-US" sz="1800" dirty="0"/>
              <a:t> </a:t>
            </a:r>
            <a:r>
              <a:rPr lang="en-US" altLang="en-US" sz="1800" b="1" dirty="0" err="1"/>
              <a:t>l</a:t>
            </a:r>
            <a:r>
              <a:rPr lang="en-US" altLang="en-US" sz="1800" dirty="0" err="1"/>
              <a:t>ậ</a:t>
            </a:r>
            <a:r>
              <a:rPr lang="en-US" altLang="en-US" sz="1800" b="1" dirty="0" err="1"/>
              <a:t>p</a:t>
            </a:r>
            <a:r>
              <a:rPr lang="en-US" altLang="en-US" sz="1800" b="1" dirty="0"/>
              <a:t> </a:t>
            </a:r>
            <a:r>
              <a:rPr lang="en-US" altLang="en-US" sz="1800" b="1" dirty="0" err="1"/>
              <a:t>trình</a:t>
            </a:r>
            <a:r>
              <a:rPr lang="en-US" altLang="en-US" sz="1800" b="1" dirty="0"/>
              <a:t> .NET: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Visual Basic.NET (VB.NET)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C# (C Sharp)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Visual C++.NET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altLang="en-US" sz="2000" dirty="0"/>
              <a:t> Visual J#.NET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E7463-72C5-4BA8-A225-D879E7466B4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94421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2911</TotalTime>
  <Words>1697</Words>
  <Application>Microsoft Office PowerPoint</Application>
  <PresentationFormat>On-screen Show (4:3)</PresentationFormat>
  <Paragraphs>322</Paragraphs>
  <Slides>53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Wingdings</vt:lpstr>
      <vt:lpstr>Retrospect</vt:lpstr>
      <vt:lpstr>Chương 1 GIỚI THIỆU WINDOWS FORM</vt:lpstr>
      <vt:lpstr>Mục tiêu</vt:lpstr>
      <vt:lpstr>Nội dung chương trình học</vt:lpstr>
      <vt:lpstr>Nội dung</vt:lpstr>
      <vt:lpstr>Tiêu chí đánh giá</vt:lpstr>
      <vt:lpstr>Tài liệu tham khảo</vt:lpstr>
      <vt:lpstr>PHƯƠNG PHÁP HỌC TẬP</vt:lpstr>
      <vt:lpstr>NỘI QUY LỚP HỌC</vt:lpstr>
      <vt:lpstr>1.Cài đặt và sử dụng Visual Studio .NET</vt:lpstr>
      <vt:lpstr>Các thành phần giao diện của VS.Net 2010</vt:lpstr>
      <vt:lpstr>2.Tổng quan .Net Framework</vt:lpstr>
      <vt:lpstr>PowerPoint Presentation</vt:lpstr>
      <vt:lpstr>3.Cấu trúc .Net Framework</vt:lpstr>
      <vt:lpstr>PowerPoint Presentation</vt:lpstr>
      <vt:lpstr>PowerPoint Presentation</vt:lpstr>
      <vt:lpstr>PowerPoint Presentation</vt:lpstr>
      <vt:lpstr>PowerPoint Presentation</vt:lpstr>
      <vt:lpstr>4.Tạo ứng dụng đầu tiên</vt:lpstr>
      <vt:lpstr>Ví dụ</vt:lpstr>
      <vt:lpstr>PowerPoint Presentation</vt:lpstr>
      <vt:lpstr>5. GIỚI THIỆU WINDOWS FORMS</vt:lpstr>
      <vt:lpstr>6. Ứng dụng windows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MCT</dc:creator>
  <cp:lastModifiedBy>Elite</cp:lastModifiedBy>
  <cp:revision>330</cp:revision>
  <dcterms:created xsi:type="dcterms:W3CDTF">2015-07-12T04:48:02Z</dcterms:created>
  <dcterms:modified xsi:type="dcterms:W3CDTF">2018-09-29T04:48:09Z</dcterms:modified>
</cp:coreProperties>
</file>